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35" r:id="rId2"/>
    <p:sldId id="258" r:id="rId3"/>
    <p:sldId id="356" r:id="rId4"/>
    <p:sldId id="357" r:id="rId5"/>
    <p:sldId id="272" r:id="rId6"/>
    <p:sldId id="274" r:id="rId7"/>
    <p:sldId id="359" r:id="rId8"/>
    <p:sldId id="348" r:id="rId9"/>
    <p:sldId id="349" r:id="rId10"/>
    <p:sldId id="350" r:id="rId11"/>
    <p:sldId id="360" r:id="rId12"/>
    <p:sldId id="353" r:id="rId13"/>
    <p:sldId id="351" r:id="rId14"/>
    <p:sldId id="352" r:id="rId15"/>
    <p:sldId id="358" r:id="rId16"/>
    <p:sldId id="289" r:id="rId17"/>
    <p:sldId id="285" r:id="rId18"/>
    <p:sldId id="361" r:id="rId19"/>
    <p:sldId id="291" r:id="rId20"/>
    <p:sldId id="306" r:id="rId21"/>
    <p:sldId id="311" r:id="rId22"/>
    <p:sldId id="318" r:id="rId23"/>
    <p:sldId id="308" r:id="rId24"/>
    <p:sldId id="337" r:id="rId25"/>
    <p:sldId id="296" r:id="rId26"/>
    <p:sldId id="297" r:id="rId27"/>
    <p:sldId id="298" r:id="rId28"/>
    <p:sldId id="299" r:id="rId29"/>
    <p:sldId id="265" r:id="rId30"/>
    <p:sldId id="309" r:id="rId31"/>
    <p:sldId id="294" r:id="rId32"/>
    <p:sldId id="336" r:id="rId33"/>
    <p:sldId id="338" r:id="rId34"/>
    <p:sldId id="295" r:id="rId35"/>
    <p:sldId id="340" r:id="rId36"/>
    <p:sldId id="342" r:id="rId37"/>
    <p:sldId id="270" r:id="rId38"/>
    <p:sldId id="300" r:id="rId39"/>
    <p:sldId id="344" r:id="rId40"/>
    <p:sldId id="343" r:id="rId41"/>
    <p:sldId id="310" r:id="rId42"/>
    <p:sldId id="354" r:id="rId43"/>
    <p:sldId id="355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34" autoAdjust="0"/>
    <p:restoredTop sz="94463" autoAdjust="0"/>
  </p:normalViewPr>
  <p:slideViewPr>
    <p:cSldViewPr snapToGrid="0" snapToObjects="1">
      <p:cViewPr>
        <p:scale>
          <a:sx n="125" d="100"/>
          <a:sy n="125" d="100"/>
        </p:scale>
        <p:origin x="-1128" y="-402"/>
      </p:cViewPr>
      <p:guideLst>
        <p:guide orient="horz" pos="2690"/>
        <p:guide orient="horz" pos="827"/>
        <p:guide pos="199"/>
        <p:guide pos="55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r">
              <a:defRPr sz="1200"/>
            </a:lvl1pPr>
          </a:lstStyle>
          <a:p>
            <a:fld id="{FD51D3D3-FD18-4681-9F4D-FACA76A9F716}" type="datetimeFigureOut">
              <a:rPr lang="en-GB" sz="900" smtClean="0"/>
              <a:t>08/04/2016</a:t>
            </a:fld>
            <a:endParaRPr lang="en-GB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r">
              <a:defRPr sz="1200"/>
            </a:lvl1pPr>
          </a:lstStyle>
          <a:p>
            <a:fld id="{4E4F0B25-6B6C-417F-8A5F-3AB6073F7C55}" type="slidenum">
              <a:rPr lang="en-GB" sz="900" smtClean="0"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5986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r">
              <a:defRPr sz="900"/>
            </a:lvl1pPr>
          </a:lstStyle>
          <a:p>
            <a:fld id="{6B8772CB-E7B8-41C1-95DC-B7BED37C05AE}" type="datetimeFigureOut">
              <a:rPr lang="en-GB" smtClean="0"/>
              <a:pPr/>
              <a:t>08/04/2016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39364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r">
              <a:defRPr sz="900"/>
            </a:lvl1pPr>
          </a:lstStyle>
          <a:p>
            <a:fld id="{576E89B1-B476-4C59-A1AE-E6F2A1941A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3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8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83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73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0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226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6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74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3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46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943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71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85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8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36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65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821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8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256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25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01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250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24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94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4800" y="1312863"/>
            <a:ext cx="3542400" cy="1531543"/>
          </a:xfrm>
        </p:spPr>
        <p:txBody>
          <a:bodyPr anchor="b"/>
          <a:lstStyle>
            <a:lvl1pPr algn="r">
              <a:lnSpc>
                <a:spcPct val="85000"/>
              </a:lnSpc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881" y="3025462"/>
            <a:ext cx="3543319" cy="6845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Ins="0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9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9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26"/>
          </p:nvPr>
        </p:nvSpPr>
        <p:spPr>
          <a:xfrm>
            <a:off x="316801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729512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28"/>
          </p:nvPr>
        </p:nvSpPr>
        <p:spPr>
          <a:xfrm>
            <a:off x="315913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23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2"/>
          </p:nvPr>
        </p:nvSpPr>
        <p:spPr>
          <a:xfrm>
            <a:off x="31680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3260375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4"/>
          </p:nvPr>
        </p:nvSpPr>
        <p:spPr>
          <a:xfrm>
            <a:off x="620395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6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7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48932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312224"/>
            <a:ext cx="9144000" cy="2955788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7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6639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73445" y="515420"/>
            <a:ext cx="3953755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873445" y="1312223"/>
            <a:ext cx="3953755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4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20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3445" y="103907"/>
            <a:ext cx="2199874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7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800" y="1312224"/>
            <a:ext cx="8510400" cy="2955788"/>
          </a:xfrm>
          <a:prstGeom prst="roundRect">
            <a:avLst>
              <a:gd name="adj" fmla="val 4683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80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731411" y="1312224"/>
            <a:ext cx="4093768" cy="2955788"/>
          </a:xfrm>
          <a:prstGeom prst="roundRect">
            <a:avLst>
              <a:gd name="adj" fmla="val 392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566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556463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02272" y="1312224"/>
            <a:ext cx="2624927" cy="2955788"/>
          </a:xfrm>
          <a:prstGeom prst="roundRect">
            <a:avLst>
              <a:gd name="adj" fmla="val 408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1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4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6308887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13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1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409965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6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521837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16800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04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318821" y="1312223"/>
            <a:ext cx="2923653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3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3578125" y="1309927"/>
            <a:ext cx="5258820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16/9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1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891539" y="1309927"/>
            <a:ext cx="3945406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4/3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idx="24"/>
          </p:nvPr>
        </p:nvSpPr>
        <p:spPr>
          <a:xfrm>
            <a:off x="318821" y="1312223"/>
            <a:ext cx="4251592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52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0" y="-1"/>
            <a:ext cx="9144000" cy="5143499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16:9</a:t>
            </a:r>
            <a:endParaRPr lang="en-GB" noProof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gin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6800" y="309039"/>
            <a:ext cx="8510400" cy="395897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noProof="0" smtClean="0">
              <a:ln>
                <a:noFill/>
              </a:ln>
              <a:solidFill>
                <a:srgbClr val="001965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 userDrawn="1"/>
        </p:nvSpPr>
        <p:spPr bwMode="auto">
          <a:xfrm>
            <a:off x="318821" y="577310"/>
            <a:ext cx="8518124" cy="3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778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rgbClr val="001965"/>
                </a:solidFill>
                <a:latin typeface="+mj-lt"/>
                <a:ea typeface="+mj-ea"/>
                <a:cs typeface="+mj-cs"/>
              </a:defRPr>
            </a:lvl1pPr>
            <a:lvl2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2pPr>
            <a:lvl3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3pPr>
            <a:lvl4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4pPr>
            <a:lvl5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5pPr>
            <a:lvl6pPr marL="329595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6pPr>
            <a:lvl7pPr marL="659191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7pPr>
            <a:lvl8pPr marL="988786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8pPr>
            <a:lvl9pPr marL="1318382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9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48809" y="2524536"/>
            <a:ext cx="363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smtClean="0">
                <a:solidFill>
                  <a:schemeClr val="accent5"/>
                </a:solidFill>
              </a:rPr>
              <a:t>Keep all content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18820" y="1312223"/>
            <a:ext cx="8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316800" y="1312222"/>
            <a:ext cx="8510401" cy="2955789"/>
          </a:xfrm>
          <a:prstGeom prst="rect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69875" marR="0" indent="-269875" algn="l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smtClean="0">
                <a:ln>
                  <a:noFill/>
                </a:ln>
                <a:solidFill>
                  <a:srgbClr val="001965"/>
                </a:solidFill>
                <a:effectLst/>
                <a:latin typeface="Verdana" pitchFamily="34" charset="0"/>
              </a:rPr>
              <a:t>Content area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16800" y="964459"/>
            <a:ext cx="457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noProof="0" dirty="0" smtClean="0">
                <a:solidFill>
                  <a:schemeClr val="accent5"/>
                </a:solidFill>
              </a:rPr>
              <a:t>Keep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all titles, </a:t>
            </a:r>
            <a:r>
              <a:rPr lang="en-GB" sz="1200" b="0" baseline="0" noProof="0" dirty="0" err="1" smtClean="0">
                <a:solidFill>
                  <a:schemeClr val="accent5"/>
                </a:solidFill>
              </a:rPr>
              <a:t>trompets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and subtitles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19812" y="329740"/>
            <a:ext cx="390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0" noProof="0" smtClean="0">
                <a:solidFill>
                  <a:schemeClr val="accent5"/>
                </a:solidFill>
              </a:rPr>
              <a:t>Never</a:t>
            </a:r>
            <a:r>
              <a:rPr lang="en-GB" sz="1200" b="0" baseline="0" noProof="0" smtClean="0">
                <a:solidFill>
                  <a:schemeClr val="accent5"/>
                </a:solidFill>
              </a:rPr>
              <a:t> move Footer, Date and No placeholders</a:t>
            </a:r>
            <a:endParaRPr lang="en-GB" sz="1200" b="0" noProof="0">
              <a:solidFill>
                <a:schemeClr val="accent5"/>
              </a:solidFill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7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8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385925"/>
            <a:ext cx="8510400" cy="12864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</a:t>
            </a:r>
            <a:r>
              <a:rPr lang="en-GB" noProof="0" dirty="0" err="1" smtClean="0"/>
              <a:t>trompet</a:t>
            </a:r>
            <a:endParaRPr lang="en-GB" noProof="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1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906832"/>
            <a:ext cx="8510400" cy="1997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/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86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21" y="515420"/>
            <a:ext cx="6692499" cy="3754955"/>
          </a:xfrm>
        </p:spPr>
        <p:txBody>
          <a:bodyPr tIns="57600" anchor="t"/>
          <a:lstStyle>
            <a:lvl1pPr>
              <a:lnSpc>
                <a:spcPct val="90000"/>
              </a:lnSpc>
              <a:defRPr sz="6000" spc="-1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94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2955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1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3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3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07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2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08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0"/>
          </p:nvPr>
        </p:nvSpPr>
        <p:spPr>
          <a:xfrm>
            <a:off x="2521837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1"/>
          </p:nvPr>
        </p:nvSpPr>
        <p:spPr>
          <a:xfrm>
            <a:off x="4726874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0" name="Content Placeholder 2"/>
          <p:cNvSpPr>
            <a:spLocks noGrp="1"/>
          </p:cNvSpPr>
          <p:nvPr>
            <p:ph idx="12"/>
          </p:nvPr>
        </p:nvSpPr>
        <p:spPr>
          <a:xfrm>
            <a:off x="6938963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6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0" y="1312222"/>
            <a:ext cx="8510400" cy="2955790"/>
          </a:xfrm>
          <a:prstGeom prst="rect">
            <a:avLst/>
          </a:prstGeom>
        </p:spPr>
        <p:txBody>
          <a:bodyPr vert="horz" lIns="0" tIns="0" rIns="21600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76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86" r:id="rId3"/>
    <p:sldLayoutId id="2147483687" r:id="rId4"/>
    <p:sldLayoutId id="2147483665" r:id="rId5"/>
    <p:sldLayoutId id="2147483666" r:id="rId6"/>
    <p:sldLayoutId id="2147483667" r:id="rId7"/>
    <p:sldLayoutId id="2147483685" r:id="rId8"/>
    <p:sldLayoutId id="2147483670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8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chemeClr val="accent1"/>
        </a:buClr>
        <a:buFont typeface="Verdana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6575" indent="-271463" algn="l" defTabSz="914400" rtl="0" eaLnBrk="1" latinLnBrk="0" hangingPunct="1">
        <a:spcBef>
          <a:spcPct val="20000"/>
        </a:spcBef>
        <a:buClr>
          <a:schemeClr val="tx2"/>
        </a:buClr>
        <a:buFont typeface="Verdana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08038" indent="-271463" algn="l" defTabSz="914400" rtl="0" eaLnBrk="1" latinLnBrk="0" hangingPunct="1">
        <a:spcBef>
          <a:spcPct val="20000"/>
        </a:spcBef>
        <a:buClr>
          <a:schemeClr val="accent5"/>
        </a:buClr>
        <a:buFont typeface="Verdana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85838" indent="-177800" algn="l" defTabSz="914400" rtl="0" eaLnBrk="1" latinLnBrk="0" hangingPunct="1">
        <a:spcBef>
          <a:spcPct val="20000"/>
        </a:spcBef>
        <a:buClr>
          <a:schemeClr val="accent3"/>
        </a:buClr>
        <a:buFont typeface="Verdana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257300" indent="-184150" algn="l" defTabSz="914400" rtl="0" eaLnBrk="1" latinLnBrk="0" hangingPunct="1">
        <a:spcBef>
          <a:spcPct val="20000"/>
        </a:spcBef>
        <a:buClr>
          <a:srgbClr val="001423"/>
        </a:buClr>
        <a:buFont typeface="Verdana" pitchFamily="34" charset="0"/>
        <a:buChar char="•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openxmlformats.org/officeDocument/2006/relationships/image" Target="../media/image46.gif"/><Relationship Id="rId4" Type="http://schemas.microsoft.com/office/2007/relationships/hdphoto" Target="../media/hdphoto2.wdp"/><Relationship Id="rId9" Type="http://schemas.openxmlformats.org/officeDocument/2006/relationships/image" Target="../media/image4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hyperlink" Target="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53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file:///\\Fsdkba126\sqhw\PHD%20omr&#229;der\Presentatiions\27411%20RF\intReg.html" TargetMode="External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file:///\\Fsdkba126\sqhw\PHD%20omr&#229;der\Presentatiions\27411%20RF\intBin.html" TargetMode="Externa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jpeg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lroberts.net/Dual_Screen/DS4/slides/Redwood%20forest%20floor%20and%20stream%20d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" y="329610"/>
            <a:ext cx="9065150" cy="33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375" y="3904144"/>
            <a:ext cx="7707629" cy="1349336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curvature of the random forest</a:t>
            </a:r>
          </a:p>
          <a:p>
            <a:pPr algn="ctr"/>
            <a:endParaRPr lang="en-US" sz="1600" spc="6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Søren H Welling, Line K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Clemmensen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Lars Hovgaard, Per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Brockhof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Stephen T Buckley, Hanne F Refsgaard </a:t>
            </a:r>
            <a:endParaRPr lang="en-US" sz="1000" spc="6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-851712" y="-1781059"/>
            <a:ext cx="4467890" cy="9233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5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forestFloor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6" y="-1953232"/>
            <a:ext cx="5181600" cy="1543050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524003" y="210519"/>
            <a:ext cx="7864888" cy="3637612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10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180744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Best split gives lowest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11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217678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Repeat for each sub node!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3765233" y="842962"/>
            <a:ext cx="5310187" cy="4300538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61" y="705220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631033"/>
            <a:ext cx="5065713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79" y="266700"/>
            <a:ext cx="7474491" cy="449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8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64380" y="9852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40" y="1386888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-1322070" y="289560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-929640" y="1032534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-1228194" y="1202620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itizennet.com/blog/wp-content/uploads/2012/11/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1" y="186101"/>
            <a:ext cx="7827282" cy="47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09" y="45761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9072" y="3681823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8540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  <a:endParaRPr lang="en-GB" sz="1000" b="1" dirty="0" smtClean="0"/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073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34" grpId="0" animBg="1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8" name="Rounded Rectangle 7"/>
          <p:cNvSpPr/>
          <p:nvPr/>
        </p:nvSpPr>
        <p:spPr>
          <a:xfrm>
            <a:off x="455508" y="754405"/>
            <a:ext cx="7830039" cy="3675542"/>
          </a:xfrm>
          <a:prstGeom prst="roundRect">
            <a:avLst/>
          </a:prstGeom>
          <a:gradFill flip="none" rotWithShape="1">
            <a:gsLst>
              <a:gs pos="87500">
                <a:srgbClr val="1F497D">
                  <a:lumMod val="20000"/>
                  <a:lumOff val="80000"/>
                </a:srgbClr>
              </a:gs>
              <a:gs pos="0">
                <a:srgbClr val="4F81BD">
                  <a:lumMod val="20000"/>
                  <a:lumOff val="80000"/>
                </a:srgbClr>
              </a:gs>
              <a:gs pos="36000">
                <a:srgbClr val="4F81BD">
                  <a:tint val="44500"/>
                  <a:satMod val="160000"/>
                </a:srgbClr>
              </a:gs>
              <a:gs pos="42000">
                <a:srgbClr val="D2DDF1"/>
              </a:gs>
              <a:gs pos="74000">
                <a:srgbClr val="4F81BD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glow rad="787400">
              <a:srgbClr val="4F81BD">
                <a:alpha val="34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9" y="381919"/>
            <a:ext cx="2175533" cy="13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Curved Down Arrow 40"/>
          <p:cNvSpPr/>
          <p:nvPr/>
        </p:nvSpPr>
        <p:spPr>
          <a:xfrm rot="5400000" flipV="1">
            <a:off x="-426117" y="2176665"/>
            <a:ext cx="2105370" cy="675235"/>
          </a:xfrm>
          <a:prstGeom prst="curvedDownArrow">
            <a:avLst>
              <a:gd name="adj1" fmla="val 25000"/>
              <a:gd name="adj2" fmla="val 50000"/>
              <a:gd name="adj3" fmla="val 24330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5" name="Picture 7" descr="http://4.bp.blogspot.com/-FmUbX82wt2s/UOi46eb2giI/AAAAAAAAEp0/Gd_opg5Vems/s1600/coffee+molecul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7387">
            <a:off x="305888" y="2122104"/>
            <a:ext cx="1302277" cy="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rot="20588331">
            <a:off x="921379" y="2067144"/>
            <a:ext cx="144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formulas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9" name="Picture 11" descr="http://blog.cryos.net/uploads/mystery-molecule-mo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672">
            <a:off x="741561" y="3008357"/>
            <a:ext cx="1775428" cy="14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rot="20588331">
            <a:off x="2827846" y="3213025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Properties of </a:t>
            </a:r>
          </a:p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molecules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389475">
            <a:off x="2522401" y="3793306"/>
            <a:ext cx="431426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 rot="20588331">
            <a:off x="1137669" y="3113781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Simulated </a:t>
            </a:r>
            <a:r>
              <a:rPr lang="en-GB" sz="20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308387">
            <a:off x="2351547" y="784749"/>
            <a:ext cx="477400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952303" y="572744"/>
            <a:ext cx="2237831" cy="1056031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srgbClr val="F8F6EE"/>
                </a:solidFill>
                <a:latin typeface="Calibri"/>
              </a:rPr>
              <a:t>#Molecule/effect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 #1/57%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8F6EE"/>
                </a:solidFill>
                <a:effectLst/>
                <a:uLnTx/>
                <a:uFillTx/>
                <a:latin typeface="Calibri"/>
              </a:rPr>
              <a:t>#2/22%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#3/81%</a:t>
            </a:r>
            <a:endParaRPr kumimoji="0" lang="en-GB" sz="1200" b="0" i="0" u="none" strike="noStrike" kern="0" cap="none" spc="0" normalizeH="0" baseline="0" noProof="0" dirty="0" smtClean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F8F6EE"/>
                </a:solidFill>
                <a:latin typeface="Calibri"/>
              </a:rPr>
              <a:t>…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21162655">
            <a:off x="3067976" y="228918"/>
            <a:ext cx="200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Reported   activity</a:t>
            </a:r>
            <a:endParaRPr lang="en-GB" sz="16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503">
            <a:off x="2824631" y="3942011"/>
            <a:ext cx="2050011" cy="115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43" y="2110950"/>
            <a:ext cx="1407615" cy="13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690565" y="2453266"/>
            <a:ext cx="163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Machine</a:t>
            </a:r>
          </a:p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Learning :</a:t>
            </a:r>
          </a:p>
        </p:txBody>
      </p:sp>
      <p:sp>
        <p:nvSpPr>
          <p:cNvPr id="59" name="Right Arrow 58"/>
          <p:cNvSpPr/>
          <p:nvPr/>
        </p:nvSpPr>
        <p:spPr>
          <a:xfrm rot="3355390">
            <a:off x="4269597" y="1844789"/>
            <a:ext cx="1021470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08750" y="214460"/>
            <a:ext cx="3741954" cy="2288130"/>
            <a:chOff x="5308750" y="214460"/>
            <a:chExt cx="3741954" cy="2288130"/>
          </a:xfrm>
        </p:grpSpPr>
        <p:sp>
          <p:nvSpPr>
            <p:cNvPr id="65" name="Curved Down Arrow 64"/>
            <p:cNvSpPr/>
            <p:nvPr/>
          </p:nvSpPr>
          <p:spPr>
            <a:xfrm rot="229494" flipV="1">
              <a:off x="5737379" y="1220963"/>
              <a:ext cx="2671879" cy="505113"/>
            </a:xfrm>
            <a:prstGeom prst="curvedDownArrow">
              <a:avLst>
                <a:gd name="adj1" fmla="val 25000"/>
                <a:gd name="adj2" fmla="val 50000"/>
                <a:gd name="adj3" fmla="val 24330"/>
              </a:avLst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6168706" y="502142"/>
              <a:ext cx="1634064" cy="1312489"/>
            </a:xfrm>
            <a:prstGeom prst="cube">
              <a:avLst/>
            </a:prstGeom>
            <a:solidFill>
              <a:srgbClr val="4F81BD"/>
            </a:solidFill>
            <a:ln w="254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Forecast</a:t>
              </a:r>
            </a:p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machine</a:t>
              </a:r>
              <a:endParaRPr lang="en-GB" dirty="0">
                <a:solidFill>
                  <a:srgbClr val="F8F6E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08750" y="427330"/>
              <a:ext cx="837768" cy="673071"/>
              <a:chOff x="5308750" y="427330"/>
              <a:chExt cx="837768" cy="673071"/>
            </a:xfrm>
          </p:grpSpPr>
          <p:pic>
            <p:nvPicPr>
              <p:cNvPr id="66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7387">
                <a:off x="5640486" y="594370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156762">
                <a:off x="5308750" y="470871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7838395" y="801286"/>
              <a:ext cx="12123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#541 -&gt; 57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#342 -&gt; 22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#343 -&gt; 81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</p:txBody>
        </p:sp>
        <p:sp>
          <p:nvSpPr>
            <p:cNvPr id="42" name="Can 41"/>
            <p:cNvSpPr/>
            <p:nvPr/>
          </p:nvSpPr>
          <p:spPr>
            <a:xfrm>
              <a:off x="7376159" y="214460"/>
              <a:ext cx="189007" cy="464694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an 70"/>
            <p:cNvSpPr/>
            <p:nvPr/>
          </p:nvSpPr>
          <p:spPr>
            <a:xfrm>
              <a:off x="7125552" y="398196"/>
              <a:ext cx="189007" cy="274193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18548599">
              <a:off x="6032634" y="1861211"/>
              <a:ext cx="984222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 rot="18964620">
            <a:off x="3944435" y="3471959"/>
            <a:ext cx="1368209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6680" y="2889234"/>
            <a:ext cx="1915438" cy="632476"/>
            <a:chOff x="6226680" y="2889234"/>
            <a:chExt cx="1915438" cy="632476"/>
          </a:xfrm>
        </p:grpSpPr>
        <p:sp>
          <p:nvSpPr>
            <p:cNvPr id="72" name="Right Arrow 71"/>
            <p:cNvSpPr/>
            <p:nvPr/>
          </p:nvSpPr>
          <p:spPr>
            <a:xfrm rot="1602473">
              <a:off x="6226680" y="3223174"/>
              <a:ext cx="1594036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21162655">
              <a:off x="6639512" y="2889234"/>
              <a:ext cx="1502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-200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 Black" pitchFamily="34" charset="0"/>
                </a:rPr>
                <a:t>Learn  from  the   machine</a:t>
              </a:r>
              <a:endParaRPr lang="en-GB" sz="1600" b="1" spc="-20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281476" y="3079368"/>
            <a:ext cx="81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MLR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PLS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ridge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</a:p>
          <a:p>
            <a:r>
              <a:rPr lang="en-GB" sz="14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kNN</a:t>
            </a:r>
            <a:endParaRPr lang="en-GB" sz="1400" b="1" spc="-200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RF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SVM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ANN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5219" y="3587198"/>
            <a:ext cx="628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GB" sz="6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7" grpId="0"/>
      <p:bldP spid="49" grpId="0" animBg="1"/>
      <p:bldP spid="50" grpId="0"/>
      <p:bldP spid="52" grpId="0" animBg="1"/>
      <p:bldP spid="53" grpId="0" animBg="1"/>
      <p:bldP spid="54" grpId="0"/>
      <p:bldP spid="57" grpId="0"/>
      <p:bldP spid="59" grpId="0" animBg="1"/>
      <p:bldP spid="58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vs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12" y="906832"/>
            <a:ext cx="4381788" cy="2572318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16800" y="460102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tree</a:t>
            </a:r>
          </a:p>
        </p:txBody>
      </p:sp>
      <p:pic>
        <p:nvPicPr>
          <p:cNvPr id="10" name="Picture 2" descr="http://img.sparknotes.com/figures/4/4d7924c96427a340a0f1be4c7e650f7c/mapp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94" y="1335741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2562119" y="2105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8599" y="1999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3189523" y="246258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2596657" y="136281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399120" y="168767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726000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642760" y="16466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944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572559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88880" y="12960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4367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385159" y="23259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97799" y="21056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218679" y="150516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371319" y="1657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17719" y="2100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43279" y="95652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708723" y="16817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128043" y="9563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98519" y="1459799"/>
            <a:ext cx="3041279" cy="21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476520" y="396540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93839" y="35063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1194403" y="396990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3511057" y="322257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403999" y="3194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731240" y="40892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557160" y="35063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345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486959" y="444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193759" y="28033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294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390399" y="3832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11839" y="39654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133079" y="33649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5719" y="35171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22960" y="36075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48519" y="24638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713602" y="318906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133283" y="246330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615680" y="147779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1649857" y="73497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95960" y="1018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25760" y="195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250999" y="1477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72239" y="8773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424519" y="10295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5340600" y="143171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5375138" y="68889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421240" y="97308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351040" y="1908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976280" y="14317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4997160" y="831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5149800" y="98388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6504120" y="137015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6538658" y="62733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84760" y="911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14560" y="18464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139799" y="1370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160680" y="76967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313320" y="9219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48000">
            <a:off x="3224250" y="839056"/>
            <a:ext cx="2330280" cy="352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4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pic>
        <p:nvPicPr>
          <p:cNvPr id="2058" name="Picture 10" descr="http://upload.wikimedia.org/wikipedia/commons/thumb/b/b6/Real_function_of_three_real_variables.svg/352px-Real_function_of_three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65" y="1422400"/>
            <a:ext cx="297746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3" y="1508201"/>
            <a:ext cx="2725042" cy="27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9/99/Real_function_of_one_variable.svg/342px-Real_function_of_one_variab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10447"/>
            <a:ext cx="2780409" cy="27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157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0978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211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8" y="1638094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74446" y="2157342"/>
            <a:ext cx="86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 …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7363" y="1405063"/>
            <a:ext cx="7306235" cy="3226237"/>
            <a:chOff x="1747363" y="1395538"/>
            <a:chExt cx="7306235" cy="3226237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+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88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 smtClean="0"/>
                <a:t>=</a:t>
              </a:r>
              <a:endParaRPr lang="en-GB" sz="48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600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Main effects: f(X) = ∑</a:t>
              </a:r>
              <a:r>
                <a:rPr lang="en-GB" baseline="-25000" dirty="0" smtClean="0"/>
                <a:t>p</a:t>
              </a:r>
              <a:r>
                <a:rPr lang="en-GB" dirty="0" smtClean="0"/>
                <a:t>h</a:t>
              </a:r>
              <a:r>
                <a:rPr lang="en-GB" baseline="-25000" dirty="0" smtClean="0"/>
                <a:t>i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i</a:t>
              </a:r>
              <a:r>
                <a:rPr lang="en-GB" dirty="0" smtClean="0"/>
                <a:t>) + J</a:t>
              </a:r>
              <a:r>
                <a:rPr lang="en-GB" baseline="-25000" dirty="0"/>
                <a:t>o</a:t>
              </a:r>
              <a:r>
                <a:rPr lang="en-GB" baseline="-25000" dirty="0" smtClean="0"/>
                <a:t>&gt;1 </a:t>
              </a:r>
              <a:r>
                <a:rPr lang="en-GB" dirty="0" smtClean="0"/>
                <a:t>(X)</a:t>
              </a:r>
            </a:p>
            <a:p>
              <a:endParaRPr lang="en-GB" dirty="0"/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1</a:t>
              </a:r>
              <a:r>
                <a:rPr lang="en-GB" dirty="0" smtClean="0"/>
                <a:t>(x</a:t>
              </a:r>
              <a:r>
                <a:rPr lang="en-GB" baseline="-25000" dirty="0"/>
                <a:t>1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>
                  <a:solidFill>
                    <a:srgbClr val="FF0000"/>
                  </a:solidFill>
                </a:rPr>
                <a:t>algorithm finds h</a:t>
              </a:r>
              <a:r>
                <a:rPr lang="en-GB" sz="1400" i="1" baseline="-25000" dirty="0" smtClean="0">
                  <a:solidFill>
                    <a:srgbClr val="FF0000"/>
                  </a:solidFill>
                </a:rPr>
                <a:t>i</a:t>
              </a:r>
              <a:r>
                <a:rPr lang="en-GB" sz="1400" i="1" dirty="0" smtClean="0">
                  <a:solidFill>
                    <a:srgbClr val="FF0000"/>
                  </a:solidFill>
                </a:rPr>
                <a:t> such that…</a:t>
              </a:r>
              <a:endParaRPr lang="en-GB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2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2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350457" y="1991135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P+1 dimensions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24</a:t>
            </a:fld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2700338" y="906832"/>
            <a:ext cx="3986212" cy="4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963483" y="449516"/>
            <a:ext cx="7217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</a:t>
            </a:r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algorithm, </a:t>
            </a:r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figure this one out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92" y="1707429"/>
            <a:ext cx="5037649" cy="3027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𝑌</m:t>
                    </m:r>
                    <m:r>
                      <a:rPr lang="en-GB" sz="20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r>
                      <a:rPr lang="en-GB" sz="2000" b="0" i="1" smtClean="0">
                        <a:latin typeface="Cambria Math"/>
                      </a:rPr>
                      <m:t>𝑠𝑖𝑛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 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0</m:t>
                        </m:r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+0</m:t>
                    </m:r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000" dirty="0" smtClean="0"/>
                  <a:t> + noise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06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3013681" y="327532"/>
            <a:ext cx="3528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503667" y="172818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5-Point Star 12"/>
          <p:cNvSpPr/>
          <p:nvPr/>
        </p:nvSpPr>
        <p:spPr>
          <a:xfrm>
            <a:off x="5246742" y="1707429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5-Point Star 13"/>
          <p:cNvSpPr/>
          <p:nvPr/>
        </p:nvSpPr>
        <p:spPr>
          <a:xfrm>
            <a:off x="5246742" y="3242000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5-Point Star 14"/>
          <p:cNvSpPr/>
          <p:nvPr/>
        </p:nvSpPr>
        <p:spPr>
          <a:xfrm>
            <a:off x="6938436" y="323076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&quot;No&quot; Symbol 11"/>
          <p:cNvSpPr/>
          <p:nvPr/>
        </p:nvSpPr>
        <p:spPr>
          <a:xfrm>
            <a:off x="7013916" y="1747237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541407" y="3221242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2994" y="26850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baseline="30000" dirty="0" smtClean="0"/>
              <a:t>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122695" y="26850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sinx</a:t>
            </a:r>
            <a:r>
              <a:rPr lang="en-GB" baseline="-25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72783" y="267348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3</a:t>
            </a:r>
            <a:r>
              <a:rPr lang="en-GB" dirty="0" smtClean="0"/>
              <a:t>(x)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452994" y="422117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4</a:t>
            </a:r>
            <a:r>
              <a:rPr lang="en-GB" dirty="0" smtClean="0"/>
              <a:t>(x)</a:t>
            </a:r>
            <a:r>
              <a:rPr lang="en-GB" baseline="-250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05507"/>
            <a:ext cx="7761236" cy="47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pic>
        <p:nvPicPr>
          <p:cNvPr id="3074" name="Picture 2" descr="N:\R\R programming\Backup-Mirror\forestFloor presentation\uncordark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911"/>
            <a:ext cx="6380840" cy="47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>
            <a:hlinkClick r:id="rId4" action="ppaction://hlinkfile"/>
          </p:cNvPr>
          <p:cNvSpPr/>
          <p:nvPr/>
        </p:nvSpPr>
        <p:spPr>
          <a:xfrm flipH="1">
            <a:off x="6807828" y="437762"/>
            <a:ext cx="1907961" cy="1089356"/>
          </a:xfrm>
          <a:prstGeom prst="wedgeEllipseCallout">
            <a:avLst/>
          </a:prstGeom>
          <a:blipFill dpi="0" rotWithShape="1">
            <a:blip r:embed="rId5">
              <a:alphaModFix amt="55000"/>
            </a:blip>
            <a:srcRect/>
            <a:stretch>
              <a:fillRect/>
            </a:stretch>
          </a:blip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Click me </a:t>
            </a:r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 3D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rot="21058868">
            <a:off x="2326497" y="3639935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explicit model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4745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  <a:endParaRPr lang="en-GB" sz="1000" b="1" dirty="0" smtClean="0"/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924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23" grpId="0"/>
      <p:bldP spid="34" grpId="0" animBg="1"/>
      <p:bldP spid="37" grpId="0"/>
      <p:bldP spid="38" grpId="0"/>
      <p:bldP spid="39" grpId="0" animBg="1"/>
      <p:bldP spid="40" grpId="0"/>
      <p:bldP spid="3" grpId="0" animBg="1"/>
      <p:bldP spid="41" grpId="0"/>
      <p:bldP spid="42" grpId="0" animBg="1"/>
      <p:bldP spid="43" grpId="0"/>
      <p:bldP spid="7" grpId="0" animBg="1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9" y="1738578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4" y="1987800"/>
            <a:ext cx="1481963" cy="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5436" y="1972678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69066" y="1829030"/>
            <a:ext cx="1407579" cy="8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82195" y="215734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9644" y="2044593"/>
            <a:ext cx="3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9321" y="1972678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=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535761" y="3181021"/>
            <a:ext cx="557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effects: 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 err="1"/>
              <a:t>p</a:t>
            </a:r>
            <a:r>
              <a:rPr lang="en-GB" dirty="0" err="1" smtClean="0"/>
              <a:t>∑</a:t>
            </a:r>
            <a:r>
              <a:rPr lang="en-GB" baseline="-25000" dirty="0" err="1" smtClean="0"/>
              <a:t>p</a:t>
            </a:r>
            <a:r>
              <a:rPr lang="en-GB" dirty="0" err="1" smtClean="0"/>
              <a:t>h</a:t>
            </a:r>
            <a:r>
              <a:rPr lang="en-GB" baseline="-25000" dirty="0" err="1" smtClean="0"/>
              <a:t>ij</a:t>
            </a:r>
            <a:r>
              <a:rPr lang="en-GB" dirty="0" smtClean="0"/>
              <a:t>(</a:t>
            </a:r>
            <a:r>
              <a:rPr lang="en-GB" dirty="0" err="1" smtClean="0"/>
              <a:t>X</a:t>
            </a:r>
            <a:r>
              <a:rPr lang="en-GB" baseline="-25000" dirty="0" err="1" smtClean="0"/>
              <a:t>ij</a:t>
            </a:r>
            <a:r>
              <a:rPr lang="en-GB" dirty="0" smtClean="0"/>
              <a:t>) +  J</a:t>
            </a:r>
            <a:r>
              <a:rPr lang="en-GB" baseline="-25000" dirty="0"/>
              <a:t>o</a:t>
            </a:r>
            <a:r>
              <a:rPr lang="en-GB" baseline="-25000" dirty="0" smtClean="0"/>
              <a:t>&gt;2 </a:t>
            </a:r>
            <a:r>
              <a:rPr lang="en-GB" dirty="0"/>
              <a:t>(X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335895" y="1603346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12</a:t>
            </a:r>
            <a:r>
              <a:rPr lang="en-GB" dirty="0" smtClean="0"/>
              <a:t>(x</a:t>
            </a:r>
            <a:r>
              <a:rPr lang="en-GB" baseline="-25000" dirty="0" smtClean="0"/>
              <a:t>1,</a:t>
            </a:r>
            <a:r>
              <a:rPr lang="en-GB" dirty="0"/>
              <a:t> </a:t>
            </a:r>
            <a:r>
              <a:rPr lang="en-GB" dirty="0" smtClean="0"/>
              <a:t>x</a:t>
            </a:r>
            <a:r>
              <a:rPr lang="en-GB" baseline="-25000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322742" y="1618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13</a:t>
            </a:r>
            <a:r>
              <a:rPr lang="en-GB" dirty="0" smtClean="0"/>
              <a:t>(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baseline="-25000" dirty="0" smtClean="0"/>
              <a:t>,</a:t>
            </a:r>
            <a:r>
              <a:rPr lang="en-GB" dirty="0" smtClean="0"/>
              <a:t> x</a:t>
            </a:r>
            <a:r>
              <a:rPr lang="en-GB" baseline="-25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272174" y="142170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24</a:t>
            </a:r>
            <a:r>
              <a:rPr lang="en-GB" dirty="0" smtClean="0"/>
              <a:t>(x</a:t>
            </a:r>
            <a:r>
              <a:rPr lang="en-GB" baseline="-25000" dirty="0" smtClean="0"/>
              <a:t>2,</a:t>
            </a:r>
            <a:r>
              <a:rPr lang="en-GB" dirty="0" smtClean="0"/>
              <a:t> x</a:t>
            </a:r>
            <a:r>
              <a:rPr lang="en-GB" baseline="-25000" dirty="0" smtClean="0"/>
              <a:t>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Don’t worry the mapping is rarely that complex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207957" y="1434223"/>
            <a:ext cx="66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/>
              <a:t>p </a:t>
            </a:r>
            <a:r>
              <a:rPr lang="en-GB" dirty="0"/>
              <a:t>∑</a:t>
            </a:r>
            <a:r>
              <a:rPr lang="en-GB" baseline="-25000" dirty="0" err="1"/>
              <a:t>p</a:t>
            </a:r>
            <a:r>
              <a:rPr lang="en-GB" dirty="0" err="1"/>
              <a:t>∑</a:t>
            </a:r>
            <a:r>
              <a:rPr lang="en-GB" baseline="-25000" dirty="0" err="1"/>
              <a:t>p</a:t>
            </a:r>
            <a:r>
              <a:rPr lang="en-GB" dirty="0" err="1"/>
              <a:t>h</a:t>
            </a:r>
            <a:r>
              <a:rPr lang="en-GB" baseline="-25000" dirty="0" err="1"/>
              <a:t>ijk</a:t>
            </a:r>
            <a:r>
              <a:rPr lang="en-GB" dirty="0"/>
              <a:t>(</a:t>
            </a:r>
            <a:r>
              <a:rPr lang="en-GB" dirty="0" err="1"/>
              <a:t>X</a:t>
            </a:r>
            <a:r>
              <a:rPr lang="en-GB" baseline="-25000" dirty="0" err="1"/>
              <a:t>ijk</a:t>
            </a:r>
            <a:r>
              <a:rPr lang="en-GB" dirty="0"/>
              <a:t>) + J</a:t>
            </a:r>
            <a:r>
              <a:rPr lang="en-GB" baseline="-25000" dirty="0"/>
              <a:t>o&gt;3 </a:t>
            </a:r>
            <a:r>
              <a:rPr lang="en-GB" dirty="0"/>
              <a:t>(X)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21628" y="4474704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…because N&lt;10.000</a:t>
            </a:r>
          </a:p>
          <a:p>
            <a:r>
              <a:rPr lang="en-GB" dirty="0" smtClean="0"/>
              <a:t>…and </a:t>
            </a:r>
            <a:r>
              <a:rPr lang="en-GB" dirty="0"/>
              <a:t>random forest</a:t>
            </a:r>
            <a:r>
              <a:rPr lang="en-GB" dirty="0" smtClean="0"/>
              <a:t> is not that flexible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21320346">
            <a:off x="3712153" y="1262274"/>
            <a:ext cx="118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Less likely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315395"/>
            <a:ext cx="8510400" cy="391412"/>
          </a:xfrm>
        </p:spPr>
        <p:txBody>
          <a:bodyPr/>
          <a:lstStyle/>
          <a:p>
            <a:r>
              <a:rPr lang="en-US" dirty="0" smtClean="0"/>
              <a:t>What is the depth of RF?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32</a:t>
            </a:fld>
            <a:endParaRPr lang="en-US" noProof="0" dirty="0"/>
          </a:p>
        </p:txBody>
      </p:sp>
      <p:pic>
        <p:nvPicPr>
          <p:cNvPr id="7" name="Picture 4" descr="N:\PHD områder\Presentatiions\27411 RF\esnapshot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40" y="1692249"/>
            <a:ext cx="2498623" cy="24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N:\PHD områder\Presentatiions\27411 RF\snapshot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49" y="1694480"/>
            <a:ext cx="2604542" cy="26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800" b="0" i="1" smtClean="0">
                          <a:latin typeface="Cambria Math"/>
                        </a:rPr>
                        <m:t>𝑦</m:t>
                      </m:r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a-DK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a-DK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a-DK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1507583"/>
            <a:ext cx="31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/ many levels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3804" y="1509814"/>
            <a:ext cx="27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/ two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675" y="2448995"/>
            <a:ext cx="8510400" cy="391412"/>
          </a:xfrm>
        </p:spPr>
        <p:txBody>
          <a:bodyPr/>
          <a:lstStyle/>
          <a:p>
            <a:r>
              <a:rPr lang="en-US" dirty="0" smtClean="0"/>
              <a:t>How are the individual components estimated?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06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5389997" y="191205"/>
            <a:ext cx="3594311" cy="41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449050" y="377040"/>
            <a:ext cx="3781425" cy="22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4487" y="6407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5392689" y="227667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0606" y="6910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070839" y="37295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-10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0512" y="13706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5050" y="13982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802" y="2367692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0498" y="2367692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3974" y="2410288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596192" y="241454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798129" y="1051284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7763" y="1060342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5092" y="176383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050" y="177929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1363" y="1767566"/>
            <a:ext cx="6319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0966" y="2066239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511153" y="1767566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>
                <a:solidFill>
                  <a:srgbClr val="FF0000"/>
                </a:solidFill>
              </a:rPr>
              <a:t>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87726" y="2120384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983" y="8666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413542" y="846096"/>
            <a:ext cx="577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solidFill>
                  <a:srgbClr val="FF0000"/>
                </a:solidFill>
              </a:rPr>
              <a:t>X1</a:t>
            </a:r>
            <a:r>
              <a:rPr lang="en-GB" sz="700" baseline="-25000" dirty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618" y="1920329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6817" y="846096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4831" y="32543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6370" y="325438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8170" y="314285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8180701" y="3635653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5125341" y="287354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651216" y="274055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5724831" y="1360231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76370"/>
              </p:ext>
            </p:extLst>
          </p:nvPr>
        </p:nvGraphicFramePr>
        <p:xfrm>
          <a:off x="29376" y="2958186"/>
          <a:ext cx="4866936" cy="148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59"/>
                <a:gridCol w="367105"/>
                <a:gridCol w="373380"/>
                <a:gridCol w="952500"/>
                <a:gridCol w="1005840"/>
                <a:gridCol w="1634952"/>
              </a:tblGrid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err="1" smtClean="0"/>
                        <a:t>obs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Y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 (LL)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-3-(-7) = 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0.14+4-7.14 = -3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 (UR)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12-10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0.14+2+9.86 = 12</a:t>
                      </a:r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3 (UL)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6.5-10 =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0.14-3.5-9.86 = 6.5</a:t>
                      </a:r>
                    </a:p>
                  </a:txBody>
                  <a:tcPr/>
                </a:tc>
              </a:tr>
              <a:tr h="36264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 (LR)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-10-(-7) = -3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0.14-3-7.14 = -10</a:t>
                      </a:r>
                    </a:p>
                    <a:p>
                      <a:pPr algn="ctr"/>
                      <a:endParaRPr lang="en-GB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1919898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66542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35162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956766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1" grpId="0" animBg="1"/>
      <p:bldP spid="51" grpId="0" animBg="1"/>
      <p:bldP spid="52" grpId="0" animBg="1"/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35</a:t>
            </a:fld>
            <a:endParaRPr lang="en-US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206650"/>
            <a:ext cx="4429125" cy="331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𝑛𝑜𝑑𝑒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ijk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a-DK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23738" y="2152650"/>
            <a:ext cx="38282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Feature contribution, FC</a:t>
            </a:r>
          </a:p>
          <a:p>
            <a:r>
              <a:rPr lang="en-US" sz="1600" i="1" dirty="0" smtClean="0"/>
              <a:t>Local increment, LI</a:t>
            </a:r>
          </a:p>
          <a:p>
            <a:r>
              <a:rPr lang="en-US" sz="1600" i="1" dirty="0" smtClean="0"/>
              <a:t>Any sample, </a:t>
            </a:r>
            <a:r>
              <a:rPr lang="en-US" sz="1600" i="1" dirty="0" err="1" smtClean="0"/>
              <a:t>i</a:t>
            </a:r>
            <a:endParaRPr lang="en-US" sz="1600" i="1" dirty="0" smtClean="0"/>
          </a:p>
          <a:p>
            <a:r>
              <a:rPr lang="en-US" sz="1600" i="1" dirty="0" smtClean="0"/>
              <a:t>Any variable, j</a:t>
            </a:r>
          </a:p>
          <a:p>
            <a:r>
              <a:rPr lang="en-US" sz="1600" i="1" dirty="0" smtClean="0"/>
              <a:t>Any tree, k</a:t>
            </a:r>
          </a:p>
          <a:p>
            <a:r>
              <a:rPr lang="en-US" sz="1600" i="1" dirty="0" smtClean="0"/>
              <a:t>Any node of the </a:t>
            </a:r>
            <a:r>
              <a:rPr lang="en-US" sz="1600" i="1" dirty="0" err="1" smtClean="0"/>
              <a:t>i’th</a:t>
            </a:r>
            <a:r>
              <a:rPr lang="en-US" sz="1600" i="1" dirty="0" smtClean="0"/>
              <a:t> pathway in the</a:t>
            </a:r>
          </a:p>
          <a:p>
            <a:r>
              <a:rPr lang="en-US" sz="1600" i="1" dirty="0" err="1" smtClean="0"/>
              <a:t>K’th</a:t>
            </a:r>
            <a:r>
              <a:rPr lang="en-US" sz="1600" i="1" dirty="0" smtClean="0"/>
              <a:t> tree, l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81" y="112472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36</a:t>
            </a:fld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14993" y="132801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94" y="117408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522316" y="155027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154266" y="146818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 rot="1032719">
            <a:off x="5146636" y="1515262"/>
            <a:ext cx="12067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59" y="67052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Unknown</a:t>
            </a:r>
          </a:p>
          <a:p>
            <a:pPr algn="ctr"/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165111" y="55161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Sample</a:t>
            </a:r>
          </a:p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544077" y="47839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Have machine</a:t>
            </a:r>
          </a:p>
          <a:p>
            <a:pPr algn="ctr"/>
            <a:r>
              <a:rPr lang="en-US" b="1" dirty="0" smtClean="0"/>
              <a:t>to model data</a:t>
            </a:r>
          </a:p>
        </p:txBody>
      </p:sp>
      <p:pic>
        <p:nvPicPr>
          <p:cNvPr id="23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1386430"/>
            <a:ext cx="1985594" cy="1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7801751">
            <a:off x="6492136" y="3316982"/>
            <a:ext cx="159790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1" b="50000"/>
          <a:stretch/>
        </p:blipFill>
        <p:spPr bwMode="auto">
          <a:xfrm>
            <a:off x="4436854" y="3529307"/>
            <a:ext cx="2238623" cy="1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388" y="4012600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31"/>
          <p:cNvSpPr/>
          <p:nvPr/>
        </p:nvSpPr>
        <p:spPr>
          <a:xfrm rot="10370109">
            <a:off x="3243462" y="4170430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200" y="993687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Look at main effects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3389" y="2882976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Identify interactions</a:t>
            </a:r>
          </a:p>
          <a:p>
            <a:pPr algn="ctr"/>
            <a:r>
              <a:rPr lang="en-US" b="1" dirty="0" smtClean="0"/>
              <a:t>With </a:t>
            </a:r>
            <a:r>
              <a:rPr lang="en-US" b="1" dirty="0" err="1" smtClean="0"/>
              <a:t>colour</a:t>
            </a:r>
            <a:r>
              <a:rPr lang="en-US" b="1" dirty="0" smtClean="0"/>
              <a:t> gradient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145" y="3290593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Plot interactions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hen needed</a:t>
            </a:r>
          </a:p>
        </p:txBody>
      </p:sp>
    </p:spTree>
    <p:extLst>
      <p:ext uri="{BB962C8B-B14F-4D97-AF65-F5344CB8AC3E}">
        <p14:creationId xmlns:p14="http://schemas.microsoft.com/office/powerpoint/2010/main" val="4293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-Down Arrow 13"/>
          <p:cNvSpPr/>
          <p:nvPr/>
        </p:nvSpPr>
        <p:spPr>
          <a:xfrm>
            <a:off x="420094" y="1472234"/>
            <a:ext cx="584741" cy="1763335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  <p:sp>
        <p:nvSpPr>
          <p:cNvPr id="7" name="AutoShape 4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8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0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38" y="158613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7586" y="2972713"/>
            <a:ext cx="708761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19250" algn="l"/>
                <a:tab pos="2828925" algn="l"/>
              </a:tabLst>
            </a:pPr>
            <a:r>
              <a:rPr lang="en-GB" sz="1600" dirty="0" smtClean="0">
                <a:solidFill>
                  <a:srgbClr val="C00000"/>
                </a:solidFill>
              </a:rPr>
              <a:t>X:</a:t>
            </a:r>
            <a:r>
              <a:rPr lang="en-GB" sz="1050" dirty="0"/>
              <a:t> </a:t>
            </a:r>
            <a:br>
              <a:rPr lang="en-GB" sz="1050" dirty="0"/>
            </a:br>
            <a:r>
              <a:rPr lang="en-GB" sz="1400" dirty="0" smtClean="0"/>
              <a:t>Sex 	/ </a:t>
            </a:r>
            <a:r>
              <a:rPr lang="en-GB" sz="1400" dirty="0"/>
              <a:t>nominal </a:t>
            </a:r>
            <a:r>
              <a:rPr lang="en-GB" sz="1400" dirty="0" smtClean="0"/>
              <a:t>	/ M</a:t>
            </a:r>
            <a:r>
              <a:rPr lang="en-GB" sz="1400" dirty="0"/>
              <a:t>, F, and I (infant) </a:t>
            </a:r>
            <a:br>
              <a:rPr lang="en-GB" sz="1400" dirty="0"/>
            </a:br>
            <a:r>
              <a:rPr lang="en-GB" sz="1400" dirty="0"/>
              <a:t>Length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Longest shell measurement </a:t>
            </a:r>
            <a:br>
              <a:rPr lang="en-GB" sz="1400" dirty="0"/>
            </a:br>
            <a:r>
              <a:rPr lang="en-GB" sz="1400" dirty="0"/>
              <a:t>Diameter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perpendicular to length </a:t>
            </a:r>
            <a:br>
              <a:rPr lang="en-GB" sz="1400" dirty="0"/>
            </a:br>
            <a:r>
              <a:rPr lang="en-GB" sz="1400" dirty="0"/>
              <a:t>Height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with meat in shell </a:t>
            </a:r>
            <a:br>
              <a:rPr lang="en-GB" sz="1400" dirty="0"/>
            </a:br>
            <a:r>
              <a:rPr lang="en-GB" sz="1400" dirty="0"/>
              <a:t>Whole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whole abalone </a:t>
            </a:r>
            <a:br>
              <a:rPr lang="en-GB" sz="1400" dirty="0"/>
            </a:br>
            <a:r>
              <a:rPr lang="en-GB" sz="1400" dirty="0"/>
              <a:t>Shucked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weight of meat </a:t>
            </a:r>
            <a:br>
              <a:rPr lang="en-GB" sz="1400" dirty="0"/>
            </a:br>
            <a:r>
              <a:rPr lang="en-GB" sz="1400" dirty="0"/>
              <a:t>Viscera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gut weight (after bleeding) </a:t>
            </a:r>
            <a:br>
              <a:rPr lang="en-GB" sz="1400" dirty="0"/>
            </a:br>
            <a:r>
              <a:rPr lang="en-GB" sz="1400" dirty="0"/>
              <a:t>Shell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after being dried</a:t>
            </a:r>
            <a:r>
              <a:rPr lang="en-GB" sz="1050" dirty="0"/>
              <a:t> </a:t>
            </a:r>
            <a:br>
              <a:rPr lang="en-GB" sz="1050" dirty="0"/>
            </a:b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227587" y="916839"/>
            <a:ext cx="504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</a:rPr>
              <a:t>Y:</a:t>
            </a:r>
          </a:p>
          <a:p>
            <a:r>
              <a:rPr lang="en-GB" sz="1400" dirty="0" smtClean="0"/>
              <a:t>Rings </a:t>
            </a:r>
            <a:r>
              <a:rPr lang="en-GB" sz="1400" dirty="0"/>
              <a:t>/ integer / -- / +1.5 gives the age in years 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82">
            <a:off x="6544812" y="553278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87" flipH="1">
            <a:off x="7104188" y="172440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2" y="1663518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73796" y="2017055"/>
            <a:ext cx="340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 smtClean="0"/>
              <a:t>Model precision +/- 3 years</a:t>
            </a:r>
          </a:p>
          <a:p>
            <a:endParaRPr lang="en-GB" i="1" u="sng" dirty="0"/>
          </a:p>
          <a:p>
            <a:r>
              <a:rPr lang="en-GB" i="1" u="sng" dirty="0" smtClean="0">
                <a:solidFill>
                  <a:srgbClr val="FF0000"/>
                </a:solidFill>
              </a:rPr>
              <a:t>But how?</a:t>
            </a:r>
            <a:endParaRPr lang="en-GB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" y="206650"/>
            <a:ext cx="8012918" cy="48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forestFloor</a:t>
            </a:r>
            <a:r>
              <a:rPr lang="en-US" dirty="0" smtClean="0"/>
              <a:t> the only method to slice with?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39</a:t>
            </a:fld>
            <a:endParaRPr lang="en-US" noProof="0" dirty="0"/>
          </a:p>
        </p:txBody>
      </p:sp>
      <p:pic>
        <p:nvPicPr>
          <p:cNvPr id="7" name="Picture 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5" y="1036604"/>
            <a:ext cx="3566221" cy="20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71625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19800000" lon="15000000" rev="21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771775" y="1549887"/>
            <a:ext cx="971550" cy="1114742"/>
          </a:xfrm>
          <a:custGeom>
            <a:avLst/>
            <a:gdLst>
              <a:gd name="connsiteX0" fmla="*/ 0 w 971550"/>
              <a:gd name="connsiteY0" fmla="*/ 1114742 h 1114742"/>
              <a:gd name="connsiteX1" fmla="*/ 9525 w 971550"/>
              <a:gd name="connsiteY1" fmla="*/ 971867 h 1114742"/>
              <a:gd name="connsiteX2" fmla="*/ 28575 w 971550"/>
              <a:gd name="connsiteY2" fmla="*/ 943292 h 1114742"/>
              <a:gd name="connsiteX3" fmla="*/ 38100 w 971550"/>
              <a:gd name="connsiteY3" fmla="*/ 914717 h 1114742"/>
              <a:gd name="connsiteX4" fmla="*/ 57150 w 971550"/>
              <a:gd name="connsiteY4" fmla="*/ 886142 h 1114742"/>
              <a:gd name="connsiteX5" fmla="*/ 66675 w 971550"/>
              <a:gd name="connsiteY5" fmla="*/ 857567 h 1114742"/>
              <a:gd name="connsiteX6" fmla="*/ 85725 w 971550"/>
              <a:gd name="connsiteY6" fmla="*/ 828992 h 1114742"/>
              <a:gd name="connsiteX7" fmla="*/ 95250 w 971550"/>
              <a:gd name="connsiteY7" fmla="*/ 800417 h 1114742"/>
              <a:gd name="connsiteX8" fmla="*/ 142875 w 971550"/>
              <a:gd name="connsiteY8" fmla="*/ 743267 h 1114742"/>
              <a:gd name="connsiteX9" fmla="*/ 152400 w 971550"/>
              <a:gd name="connsiteY9" fmla="*/ 714692 h 1114742"/>
              <a:gd name="connsiteX10" fmla="*/ 209550 w 971550"/>
              <a:gd name="connsiteY10" fmla="*/ 695642 h 1114742"/>
              <a:gd name="connsiteX11" fmla="*/ 285750 w 971550"/>
              <a:gd name="connsiteY11" fmla="*/ 705167 h 1114742"/>
              <a:gd name="connsiteX12" fmla="*/ 342900 w 971550"/>
              <a:gd name="connsiteY12" fmla="*/ 724217 h 1114742"/>
              <a:gd name="connsiteX13" fmla="*/ 352425 w 971550"/>
              <a:gd name="connsiteY13" fmla="*/ 752792 h 1114742"/>
              <a:gd name="connsiteX14" fmla="*/ 371475 w 971550"/>
              <a:gd name="connsiteY14" fmla="*/ 781367 h 1114742"/>
              <a:gd name="connsiteX15" fmla="*/ 419100 w 971550"/>
              <a:gd name="connsiteY15" fmla="*/ 857567 h 1114742"/>
              <a:gd name="connsiteX16" fmla="*/ 542925 w 971550"/>
              <a:gd name="connsiteY16" fmla="*/ 848042 h 1114742"/>
              <a:gd name="connsiteX17" fmla="*/ 590550 w 971550"/>
              <a:gd name="connsiteY17" fmla="*/ 781367 h 1114742"/>
              <a:gd name="connsiteX18" fmla="*/ 600075 w 971550"/>
              <a:gd name="connsiteY18" fmla="*/ 752792 h 1114742"/>
              <a:gd name="connsiteX19" fmla="*/ 628650 w 971550"/>
              <a:gd name="connsiteY19" fmla="*/ 686117 h 1114742"/>
              <a:gd name="connsiteX20" fmla="*/ 638175 w 971550"/>
              <a:gd name="connsiteY20" fmla="*/ 638492 h 1114742"/>
              <a:gd name="connsiteX21" fmla="*/ 647700 w 971550"/>
              <a:gd name="connsiteY21" fmla="*/ 524192 h 1114742"/>
              <a:gd name="connsiteX22" fmla="*/ 666750 w 971550"/>
              <a:gd name="connsiteY22" fmla="*/ 381317 h 1114742"/>
              <a:gd name="connsiteX23" fmla="*/ 685800 w 971550"/>
              <a:gd name="connsiteY23" fmla="*/ 324167 h 1114742"/>
              <a:gd name="connsiteX24" fmla="*/ 704850 w 971550"/>
              <a:gd name="connsiteY24" fmla="*/ 257492 h 1114742"/>
              <a:gd name="connsiteX25" fmla="*/ 714375 w 971550"/>
              <a:gd name="connsiteY25" fmla="*/ 219392 h 1114742"/>
              <a:gd name="connsiteX26" fmla="*/ 752475 w 971550"/>
              <a:gd name="connsiteY26" fmla="*/ 162242 h 1114742"/>
              <a:gd name="connsiteX27" fmla="*/ 762000 w 971550"/>
              <a:gd name="connsiteY27" fmla="*/ 133667 h 1114742"/>
              <a:gd name="connsiteX28" fmla="*/ 790575 w 971550"/>
              <a:gd name="connsiteY28" fmla="*/ 114617 h 1114742"/>
              <a:gd name="connsiteX29" fmla="*/ 819150 w 971550"/>
              <a:gd name="connsiteY29" fmla="*/ 86042 h 1114742"/>
              <a:gd name="connsiteX30" fmla="*/ 876300 w 971550"/>
              <a:gd name="connsiteY30" fmla="*/ 57467 h 1114742"/>
              <a:gd name="connsiteX31" fmla="*/ 904875 w 971550"/>
              <a:gd name="connsiteY31" fmla="*/ 38417 h 1114742"/>
              <a:gd name="connsiteX32" fmla="*/ 914400 w 971550"/>
              <a:gd name="connsiteY32" fmla="*/ 9842 h 1114742"/>
              <a:gd name="connsiteX33" fmla="*/ 971550 w 971550"/>
              <a:gd name="connsiteY33" fmla="*/ 317 h 111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1550" h="1114742">
                <a:moveTo>
                  <a:pt x="0" y="1114742"/>
                </a:moveTo>
                <a:cubicBezTo>
                  <a:pt x="3175" y="1067117"/>
                  <a:pt x="1678" y="1018948"/>
                  <a:pt x="9525" y="971867"/>
                </a:cubicBezTo>
                <a:cubicBezTo>
                  <a:pt x="11407" y="960575"/>
                  <a:pt x="23455" y="953531"/>
                  <a:pt x="28575" y="943292"/>
                </a:cubicBezTo>
                <a:cubicBezTo>
                  <a:pt x="33065" y="934312"/>
                  <a:pt x="33610" y="923697"/>
                  <a:pt x="38100" y="914717"/>
                </a:cubicBezTo>
                <a:cubicBezTo>
                  <a:pt x="43220" y="904478"/>
                  <a:pt x="52030" y="896381"/>
                  <a:pt x="57150" y="886142"/>
                </a:cubicBezTo>
                <a:cubicBezTo>
                  <a:pt x="61640" y="877162"/>
                  <a:pt x="62185" y="866547"/>
                  <a:pt x="66675" y="857567"/>
                </a:cubicBezTo>
                <a:cubicBezTo>
                  <a:pt x="71795" y="847328"/>
                  <a:pt x="80605" y="839231"/>
                  <a:pt x="85725" y="828992"/>
                </a:cubicBezTo>
                <a:cubicBezTo>
                  <a:pt x="90215" y="820012"/>
                  <a:pt x="89681" y="808771"/>
                  <a:pt x="95250" y="800417"/>
                </a:cubicBezTo>
                <a:cubicBezTo>
                  <a:pt x="137381" y="737220"/>
                  <a:pt x="111712" y="805593"/>
                  <a:pt x="142875" y="743267"/>
                </a:cubicBezTo>
                <a:cubicBezTo>
                  <a:pt x="147365" y="734287"/>
                  <a:pt x="144230" y="720528"/>
                  <a:pt x="152400" y="714692"/>
                </a:cubicBezTo>
                <a:cubicBezTo>
                  <a:pt x="168740" y="703020"/>
                  <a:pt x="209550" y="695642"/>
                  <a:pt x="209550" y="695642"/>
                </a:cubicBezTo>
                <a:cubicBezTo>
                  <a:pt x="234950" y="698817"/>
                  <a:pt x="260721" y="699804"/>
                  <a:pt x="285750" y="705167"/>
                </a:cubicBezTo>
                <a:cubicBezTo>
                  <a:pt x="305385" y="709374"/>
                  <a:pt x="342900" y="724217"/>
                  <a:pt x="342900" y="724217"/>
                </a:cubicBezTo>
                <a:cubicBezTo>
                  <a:pt x="346075" y="733742"/>
                  <a:pt x="347935" y="743812"/>
                  <a:pt x="352425" y="752792"/>
                </a:cubicBezTo>
                <a:cubicBezTo>
                  <a:pt x="357545" y="763031"/>
                  <a:pt x="366826" y="770906"/>
                  <a:pt x="371475" y="781367"/>
                </a:cubicBezTo>
                <a:cubicBezTo>
                  <a:pt x="404884" y="856536"/>
                  <a:pt x="367695" y="823297"/>
                  <a:pt x="419100" y="857567"/>
                </a:cubicBezTo>
                <a:cubicBezTo>
                  <a:pt x="460375" y="854392"/>
                  <a:pt x="502764" y="858082"/>
                  <a:pt x="542925" y="848042"/>
                </a:cubicBezTo>
                <a:cubicBezTo>
                  <a:pt x="563833" y="842815"/>
                  <a:pt x="584141" y="796321"/>
                  <a:pt x="590550" y="781367"/>
                </a:cubicBezTo>
                <a:cubicBezTo>
                  <a:pt x="594505" y="772139"/>
                  <a:pt x="596120" y="762020"/>
                  <a:pt x="600075" y="752792"/>
                </a:cubicBezTo>
                <a:cubicBezTo>
                  <a:pt x="616431" y="714628"/>
                  <a:pt x="619715" y="721858"/>
                  <a:pt x="628650" y="686117"/>
                </a:cubicBezTo>
                <a:cubicBezTo>
                  <a:pt x="632577" y="670411"/>
                  <a:pt x="635000" y="654367"/>
                  <a:pt x="638175" y="638492"/>
                </a:cubicBezTo>
                <a:cubicBezTo>
                  <a:pt x="641350" y="600392"/>
                  <a:pt x="643896" y="562234"/>
                  <a:pt x="647700" y="524192"/>
                </a:cubicBezTo>
                <a:cubicBezTo>
                  <a:pt x="648612" y="515071"/>
                  <a:pt x="663601" y="394961"/>
                  <a:pt x="666750" y="381317"/>
                </a:cubicBezTo>
                <a:cubicBezTo>
                  <a:pt x="671265" y="361751"/>
                  <a:pt x="680930" y="343648"/>
                  <a:pt x="685800" y="324167"/>
                </a:cubicBezTo>
                <a:cubicBezTo>
                  <a:pt x="715577" y="205060"/>
                  <a:pt x="677521" y="353145"/>
                  <a:pt x="704850" y="257492"/>
                </a:cubicBezTo>
                <a:cubicBezTo>
                  <a:pt x="708446" y="244905"/>
                  <a:pt x="708521" y="231101"/>
                  <a:pt x="714375" y="219392"/>
                </a:cubicBezTo>
                <a:cubicBezTo>
                  <a:pt x="724614" y="198914"/>
                  <a:pt x="739775" y="181292"/>
                  <a:pt x="752475" y="162242"/>
                </a:cubicBezTo>
                <a:cubicBezTo>
                  <a:pt x="758044" y="153888"/>
                  <a:pt x="755728" y="141507"/>
                  <a:pt x="762000" y="133667"/>
                </a:cubicBezTo>
                <a:cubicBezTo>
                  <a:pt x="769151" y="124728"/>
                  <a:pt x="781781" y="121946"/>
                  <a:pt x="790575" y="114617"/>
                </a:cubicBezTo>
                <a:cubicBezTo>
                  <a:pt x="800923" y="105993"/>
                  <a:pt x="808802" y="94666"/>
                  <a:pt x="819150" y="86042"/>
                </a:cubicBezTo>
                <a:cubicBezTo>
                  <a:pt x="843769" y="65526"/>
                  <a:pt x="847661" y="67013"/>
                  <a:pt x="876300" y="57467"/>
                </a:cubicBezTo>
                <a:cubicBezTo>
                  <a:pt x="885825" y="51117"/>
                  <a:pt x="897724" y="47356"/>
                  <a:pt x="904875" y="38417"/>
                </a:cubicBezTo>
                <a:cubicBezTo>
                  <a:pt x="911147" y="30577"/>
                  <a:pt x="907300" y="16942"/>
                  <a:pt x="914400" y="9842"/>
                </a:cubicBezTo>
                <a:cubicBezTo>
                  <a:pt x="926937" y="-2695"/>
                  <a:pt x="956722" y="317"/>
                  <a:pt x="971550" y="317"/>
                </a:cubicBezTo>
              </a:path>
            </a:pathLst>
          </a:custGeom>
          <a:noFill/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45616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29225" y="1623213"/>
            <a:ext cx="2905125" cy="1029341"/>
          </a:xfrm>
          <a:custGeom>
            <a:avLst/>
            <a:gdLst>
              <a:gd name="connsiteX0" fmla="*/ 0 w 2905125"/>
              <a:gd name="connsiteY0" fmla="*/ 800741 h 1029341"/>
              <a:gd name="connsiteX1" fmla="*/ 19050 w 2905125"/>
              <a:gd name="connsiteY1" fmla="*/ 600716 h 1029341"/>
              <a:gd name="connsiteX2" fmla="*/ 38100 w 2905125"/>
              <a:gd name="connsiteY2" fmla="*/ 562616 h 1029341"/>
              <a:gd name="connsiteX3" fmla="*/ 85725 w 2905125"/>
              <a:gd name="connsiteY3" fmla="*/ 505466 h 1029341"/>
              <a:gd name="connsiteX4" fmla="*/ 142875 w 2905125"/>
              <a:gd name="connsiteY4" fmla="*/ 467366 h 1029341"/>
              <a:gd name="connsiteX5" fmla="*/ 171450 w 2905125"/>
              <a:gd name="connsiteY5" fmla="*/ 448316 h 1029341"/>
              <a:gd name="connsiteX6" fmla="*/ 200025 w 2905125"/>
              <a:gd name="connsiteY6" fmla="*/ 438791 h 1029341"/>
              <a:gd name="connsiteX7" fmla="*/ 266700 w 2905125"/>
              <a:gd name="connsiteY7" fmla="*/ 419741 h 1029341"/>
              <a:gd name="connsiteX8" fmla="*/ 666750 w 2905125"/>
              <a:gd name="connsiteY8" fmla="*/ 429266 h 1029341"/>
              <a:gd name="connsiteX9" fmla="*/ 723900 w 2905125"/>
              <a:gd name="connsiteY9" fmla="*/ 457841 h 1029341"/>
              <a:gd name="connsiteX10" fmla="*/ 781050 w 2905125"/>
              <a:gd name="connsiteY10" fmla="*/ 476891 h 1029341"/>
              <a:gd name="connsiteX11" fmla="*/ 809625 w 2905125"/>
              <a:gd name="connsiteY11" fmla="*/ 505466 h 1029341"/>
              <a:gd name="connsiteX12" fmla="*/ 866775 w 2905125"/>
              <a:gd name="connsiteY12" fmla="*/ 543566 h 1029341"/>
              <a:gd name="connsiteX13" fmla="*/ 942975 w 2905125"/>
              <a:gd name="connsiteY13" fmla="*/ 638816 h 1029341"/>
              <a:gd name="connsiteX14" fmla="*/ 971550 w 2905125"/>
              <a:gd name="connsiteY14" fmla="*/ 695966 h 1029341"/>
              <a:gd name="connsiteX15" fmla="*/ 1000125 w 2905125"/>
              <a:gd name="connsiteY15" fmla="*/ 715016 h 1029341"/>
              <a:gd name="connsiteX16" fmla="*/ 1047750 w 2905125"/>
              <a:gd name="connsiteY16" fmla="*/ 781691 h 1029341"/>
              <a:gd name="connsiteX17" fmla="*/ 1085850 w 2905125"/>
              <a:gd name="connsiteY17" fmla="*/ 838841 h 1029341"/>
              <a:gd name="connsiteX18" fmla="*/ 1143000 w 2905125"/>
              <a:gd name="connsiteY18" fmla="*/ 924566 h 1029341"/>
              <a:gd name="connsiteX19" fmla="*/ 1200150 w 2905125"/>
              <a:gd name="connsiteY19" fmla="*/ 962666 h 1029341"/>
              <a:gd name="connsiteX20" fmla="*/ 1257300 w 2905125"/>
              <a:gd name="connsiteY20" fmla="*/ 981716 h 1029341"/>
              <a:gd name="connsiteX21" fmla="*/ 1314450 w 2905125"/>
              <a:gd name="connsiteY21" fmla="*/ 1010291 h 1029341"/>
              <a:gd name="connsiteX22" fmla="*/ 1390650 w 2905125"/>
              <a:gd name="connsiteY22" fmla="*/ 1029341 h 1029341"/>
              <a:gd name="connsiteX23" fmla="*/ 1609725 w 2905125"/>
              <a:gd name="connsiteY23" fmla="*/ 1019816 h 1029341"/>
              <a:gd name="connsiteX24" fmla="*/ 1666875 w 2905125"/>
              <a:gd name="connsiteY24" fmla="*/ 1000766 h 1029341"/>
              <a:gd name="connsiteX25" fmla="*/ 1676400 w 2905125"/>
              <a:gd name="connsiteY25" fmla="*/ 972191 h 1029341"/>
              <a:gd name="connsiteX26" fmla="*/ 1752600 w 2905125"/>
              <a:gd name="connsiteY26" fmla="*/ 905516 h 1029341"/>
              <a:gd name="connsiteX27" fmla="*/ 1800225 w 2905125"/>
              <a:gd name="connsiteY27" fmla="*/ 848366 h 1029341"/>
              <a:gd name="connsiteX28" fmla="*/ 1866900 w 2905125"/>
              <a:gd name="connsiteY28" fmla="*/ 800741 h 1029341"/>
              <a:gd name="connsiteX29" fmla="*/ 1885950 w 2905125"/>
              <a:gd name="connsiteY29" fmla="*/ 772166 h 1029341"/>
              <a:gd name="connsiteX30" fmla="*/ 1943100 w 2905125"/>
              <a:gd name="connsiteY30" fmla="*/ 705491 h 1029341"/>
              <a:gd name="connsiteX31" fmla="*/ 1981200 w 2905125"/>
              <a:gd name="connsiteY31" fmla="*/ 648341 h 1029341"/>
              <a:gd name="connsiteX32" fmla="*/ 2000250 w 2905125"/>
              <a:gd name="connsiteY32" fmla="*/ 619766 h 1029341"/>
              <a:gd name="connsiteX33" fmla="*/ 2057400 w 2905125"/>
              <a:gd name="connsiteY33" fmla="*/ 562616 h 1029341"/>
              <a:gd name="connsiteX34" fmla="*/ 2085975 w 2905125"/>
              <a:gd name="connsiteY34" fmla="*/ 524516 h 1029341"/>
              <a:gd name="connsiteX35" fmla="*/ 2105025 w 2905125"/>
              <a:gd name="connsiteY35" fmla="*/ 495941 h 1029341"/>
              <a:gd name="connsiteX36" fmla="*/ 2133600 w 2905125"/>
              <a:gd name="connsiteY36" fmla="*/ 467366 h 1029341"/>
              <a:gd name="connsiteX37" fmla="*/ 2181225 w 2905125"/>
              <a:gd name="connsiteY37" fmla="*/ 419741 h 1029341"/>
              <a:gd name="connsiteX38" fmla="*/ 2266950 w 2905125"/>
              <a:gd name="connsiteY38" fmla="*/ 324491 h 1029341"/>
              <a:gd name="connsiteX39" fmla="*/ 2295525 w 2905125"/>
              <a:gd name="connsiteY39" fmla="*/ 295916 h 1029341"/>
              <a:gd name="connsiteX40" fmla="*/ 2324100 w 2905125"/>
              <a:gd name="connsiteY40" fmla="*/ 257816 h 1029341"/>
              <a:gd name="connsiteX41" fmla="*/ 2352675 w 2905125"/>
              <a:gd name="connsiteY41" fmla="*/ 238766 h 1029341"/>
              <a:gd name="connsiteX42" fmla="*/ 2381250 w 2905125"/>
              <a:gd name="connsiteY42" fmla="*/ 210191 h 1029341"/>
              <a:gd name="connsiteX43" fmla="*/ 2457450 w 2905125"/>
              <a:gd name="connsiteY43" fmla="*/ 153041 h 1029341"/>
              <a:gd name="connsiteX44" fmla="*/ 2495550 w 2905125"/>
              <a:gd name="connsiteY44" fmla="*/ 114941 h 1029341"/>
              <a:gd name="connsiteX45" fmla="*/ 2552700 w 2905125"/>
              <a:gd name="connsiteY45" fmla="*/ 86366 h 1029341"/>
              <a:gd name="connsiteX46" fmla="*/ 2571750 w 2905125"/>
              <a:gd name="connsiteY46" fmla="*/ 57791 h 1029341"/>
              <a:gd name="connsiteX47" fmla="*/ 2609850 w 2905125"/>
              <a:gd name="connsiteY47" fmla="*/ 48266 h 1029341"/>
              <a:gd name="connsiteX48" fmla="*/ 2667000 w 2905125"/>
              <a:gd name="connsiteY48" fmla="*/ 29216 h 1029341"/>
              <a:gd name="connsiteX49" fmla="*/ 2724150 w 2905125"/>
              <a:gd name="connsiteY49" fmla="*/ 10166 h 1029341"/>
              <a:gd name="connsiteX50" fmla="*/ 2905125 w 2905125"/>
              <a:gd name="connsiteY50" fmla="*/ 641 h 102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905125" h="1029341">
                <a:moveTo>
                  <a:pt x="0" y="800741"/>
                </a:moveTo>
                <a:cubicBezTo>
                  <a:pt x="1099" y="783149"/>
                  <a:pt x="2544" y="650234"/>
                  <a:pt x="19050" y="600716"/>
                </a:cubicBezTo>
                <a:cubicBezTo>
                  <a:pt x="23540" y="587246"/>
                  <a:pt x="31055" y="574944"/>
                  <a:pt x="38100" y="562616"/>
                </a:cubicBezTo>
                <a:cubicBezTo>
                  <a:pt x="50679" y="540603"/>
                  <a:pt x="65462" y="521226"/>
                  <a:pt x="85725" y="505466"/>
                </a:cubicBezTo>
                <a:cubicBezTo>
                  <a:pt x="103797" y="491410"/>
                  <a:pt x="123825" y="480066"/>
                  <a:pt x="142875" y="467366"/>
                </a:cubicBezTo>
                <a:cubicBezTo>
                  <a:pt x="152400" y="461016"/>
                  <a:pt x="160590" y="451936"/>
                  <a:pt x="171450" y="448316"/>
                </a:cubicBezTo>
                <a:cubicBezTo>
                  <a:pt x="180975" y="445141"/>
                  <a:pt x="190371" y="441549"/>
                  <a:pt x="200025" y="438791"/>
                </a:cubicBezTo>
                <a:cubicBezTo>
                  <a:pt x="283746" y="414871"/>
                  <a:pt x="198187" y="442579"/>
                  <a:pt x="266700" y="419741"/>
                </a:cubicBezTo>
                <a:cubicBezTo>
                  <a:pt x="400050" y="422916"/>
                  <a:pt x="533494" y="423344"/>
                  <a:pt x="666750" y="429266"/>
                </a:cubicBezTo>
                <a:cubicBezTo>
                  <a:pt x="695698" y="430553"/>
                  <a:pt x="698928" y="446742"/>
                  <a:pt x="723900" y="457841"/>
                </a:cubicBezTo>
                <a:cubicBezTo>
                  <a:pt x="742250" y="465996"/>
                  <a:pt x="781050" y="476891"/>
                  <a:pt x="781050" y="476891"/>
                </a:cubicBezTo>
                <a:cubicBezTo>
                  <a:pt x="790575" y="486416"/>
                  <a:pt x="798992" y="497196"/>
                  <a:pt x="809625" y="505466"/>
                </a:cubicBezTo>
                <a:cubicBezTo>
                  <a:pt x="827697" y="519522"/>
                  <a:pt x="866775" y="543566"/>
                  <a:pt x="866775" y="543566"/>
                </a:cubicBezTo>
                <a:cubicBezTo>
                  <a:pt x="914838" y="615660"/>
                  <a:pt x="888686" y="584527"/>
                  <a:pt x="942975" y="638816"/>
                </a:cubicBezTo>
                <a:cubicBezTo>
                  <a:pt x="950722" y="662057"/>
                  <a:pt x="953086" y="677502"/>
                  <a:pt x="971550" y="695966"/>
                </a:cubicBezTo>
                <a:cubicBezTo>
                  <a:pt x="979645" y="704061"/>
                  <a:pt x="990600" y="708666"/>
                  <a:pt x="1000125" y="715016"/>
                </a:cubicBezTo>
                <a:cubicBezTo>
                  <a:pt x="1018725" y="789415"/>
                  <a:pt x="992842" y="719919"/>
                  <a:pt x="1047750" y="781691"/>
                </a:cubicBezTo>
                <a:cubicBezTo>
                  <a:pt x="1062961" y="798803"/>
                  <a:pt x="1073150" y="819791"/>
                  <a:pt x="1085850" y="838841"/>
                </a:cubicBezTo>
                <a:lnTo>
                  <a:pt x="1143000" y="924566"/>
                </a:lnTo>
                <a:cubicBezTo>
                  <a:pt x="1155700" y="943616"/>
                  <a:pt x="1181100" y="949966"/>
                  <a:pt x="1200150" y="962666"/>
                </a:cubicBezTo>
                <a:cubicBezTo>
                  <a:pt x="1216858" y="973805"/>
                  <a:pt x="1257300" y="981716"/>
                  <a:pt x="1257300" y="981716"/>
                </a:cubicBezTo>
                <a:cubicBezTo>
                  <a:pt x="1287312" y="1001724"/>
                  <a:pt x="1281082" y="1001191"/>
                  <a:pt x="1314450" y="1010291"/>
                </a:cubicBezTo>
                <a:cubicBezTo>
                  <a:pt x="1339709" y="1017180"/>
                  <a:pt x="1390650" y="1029341"/>
                  <a:pt x="1390650" y="1029341"/>
                </a:cubicBezTo>
                <a:cubicBezTo>
                  <a:pt x="1463675" y="1026166"/>
                  <a:pt x="1537019" y="1027337"/>
                  <a:pt x="1609725" y="1019816"/>
                </a:cubicBezTo>
                <a:cubicBezTo>
                  <a:pt x="1629699" y="1017750"/>
                  <a:pt x="1666875" y="1000766"/>
                  <a:pt x="1666875" y="1000766"/>
                </a:cubicBezTo>
                <a:cubicBezTo>
                  <a:pt x="1670050" y="991241"/>
                  <a:pt x="1670831" y="980545"/>
                  <a:pt x="1676400" y="972191"/>
                </a:cubicBezTo>
                <a:cubicBezTo>
                  <a:pt x="1691810" y="949076"/>
                  <a:pt x="1736021" y="922095"/>
                  <a:pt x="1752600" y="905516"/>
                </a:cubicBezTo>
                <a:cubicBezTo>
                  <a:pt x="1827525" y="830591"/>
                  <a:pt x="1706600" y="926387"/>
                  <a:pt x="1800225" y="848366"/>
                </a:cubicBezTo>
                <a:cubicBezTo>
                  <a:pt x="1832675" y="821324"/>
                  <a:pt x="1832585" y="835056"/>
                  <a:pt x="1866900" y="800741"/>
                </a:cubicBezTo>
                <a:cubicBezTo>
                  <a:pt x="1874995" y="792646"/>
                  <a:pt x="1878621" y="780960"/>
                  <a:pt x="1885950" y="772166"/>
                </a:cubicBezTo>
                <a:cubicBezTo>
                  <a:pt x="1947615" y="698168"/>
                  <a:pt x="1880675" y="794670"/>
                  <a:pt x="1943100" y="705491"/>
                </a:cubicBezTo>
                <a:cubicBezTo>
                  <a:pt x="1956230" y="686734"/>
                  <a:pt x="1968500" y="667391"/>
                  <a:pt x="1981200" y="648341"/>
                </a:cubicBezTo>
                <a:cubicBezTo>
                  <a:pt x="1987550" y="638816"/>
                  <a:pt x="1992155" y="627861"/>
                  <a:pt x="2000250" y="619766"/>
                </a:cubicBezTo>
                <a:cubicBezTo>
                  <a:pt x="2019300" y="600716"/>
                  <a:pt x="2041236" y="584169"/>
                  <a:pt x="2057400" y="562616"/>
                </a:cubicBezTo>
                <a:cubicBezTo>
                  <a:pt x="2066925" y="549916"/>
                  <a:pt x="2076748" y="537434"/>
                  <a:pt x="2085975" y="524516"/>
                </a:cubicBezTo>
                <a:cubicBezTo>
                  <a:pt x="2092629" y="515201"/>
                  <a:pt x="2097696" y="504735"/>
                  <a:pt x="2105025" y="495941"/>
                </a:cubicBezTo>
                <a:cubicBezTo>
                  <a:pt x="2113649" y="485593"/>
                  <a:pt x="2124976" y="477714"/>
                  <a:pt x="2133600" y="467366"/>
                </a:cubicBezTo>
                <a:cubicBezTo>
                  <a:pt x="2173288" y="419741"/>
                  <a:pt x="2128838" y="454666"/>
                  <a:pt x="2181225" y="419741"/>
                </a:cubicBezTo>
                <a:cubicBezTo>
                  <a:pt x="2217710" y="365014"/>
                  <a:pt x="2192180" y="399261"/>
                  <a:pt x="2266950" y="324491"/>
                </a:cubicBezTo>
                <a:lnTo>
                  <a:pt x="2295525" y="295916"/>
                </a:lnTo>
                <a:cubicBezTo>
                  <a:pt x="2306750" y="284691"/>
                  <a:pt x="2312875" y="269041"/>
                  <a:pt x="2324100" y="257816"/>
                </a:cubicBezTo>
                <a:cubicBezTo>
                  <a:pt x="2332195" y="249721"/>
                  <a:pt x="2343881" y="246095"/>
                  <a:pt x="2352675" y="238766"/>
                </a:cubicBezTo>
                <a:cubicBezTo>
                  <a:pt x="2363023" y="230142"/>
                  <a:pt x="2370824" y="218721"/>
                  <a:pt x="2381250" y="210191"/>
                </a:cubicBezTo>
                <a:cubicBezTo>
                  <a:pt x="2405823" y="190086"/>
                  <a:pt x="2432050" y="172091"/>
                  <a:pt x="2457450" y="153041"/>
                </a:cubicBezTo>
                <a:cubicBezTo>
                  <a:pt x="2471818" y="142265"/>
                  <a:pt x="2481913" y="126630"/>
                  <a:pt x="2495550" y="114941"/>
                </a:cubicBezTo>
                <a:cubicBezTo>
                  <a:pt x="2519050" y="94798"/>
                  <a:pt x="2525043" y="95585"/>
                  <a:pt x="2552700" y="86366"/>
                </a:cubicBezTo>
                <a:cubicBezTo>
                  <a:pt x="2559050" y="76841"/>
                  <a:pt x="2562225" y="64141"/>
                  <a:pt x="2571750" y="57791"/>
                </a:cubicBezTo>
                <a:cubicBezTo>
                  <a:pt x="2582642" y="50529"/>
                  <a:pt x="2597311" y="52028"/>
                  <a:pt x="2609850" y="48266"/>
                </a:cubicBezTo>
                <a:cubicBezTo>
                  <a:pt x="2629084" y="42496"/>
                  <a:pt x="2647950" y="35566"/>
                  <a:pt x="2667000" y="29216"/>
                </a:cubicBezTo>
                <a:lnTo>
                  <a:pt x="2724150" y="10166"/>
                </a:lnTo>
                <a:cubicBezTo>
                  <a:pt x="2765721" y="-3691"/>
                  <a:pt x="2869283" y="641"/>
                  <a:pt x="2905125" y="641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2025" y="4581525"/>
            <a:ext cx="226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vec</a:t>
            </a:r>
            <a:r>
              <a:rPr lang="en-US" dirty="0" smtClean="0"/>
              <a:t>-plotting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sp>
        <p:nvSpPr>
          <p:cNvPr id="7" name="Left Arrow 6"/>
          <p:cNvSpPr/>
          <p:nvPr/>
        </p:nvSpPr>
        <p:spPr>
          <a:xfrm flipH="1">
            <a:off x="1988819" y="2654298"/>
            <a:ext cx="5084499" cy="117475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 rot="16200000" flipH="1">
            <a:off x="2277108" y="2582861"/>
            <a:ext cx="4704769" cy="117476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835140" y="2771773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N, observations</a:t>
            </a:r>
            <a:endParaRPr lang="en-GB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29492" y="205507"/>
            <a:ext cx="154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Domain knowledge</a:t>
            </a:r>
          </a:p>
          <a:p>
            <a:r>
              <a:rPr lang="en-GB" sz="1100" dirty="0"/>
              <a:t>o</a:t>
            </a:r>
            <a:r>
              <a:rPr lang="en-GB" sz="1100" dirty="0" smtClean="0"/>
              <a:t>f system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3020" y="1172140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Well-known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Stick to bottom-up!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2398" y="3429000"/>
            <a:ext cx="246413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i="1" dirty="0"/>
              <a:t>Many observations</a:t>
            </a:r>
          </a:p>
          <a:p>
            <a:r>
              <a:rPr lang="en-GB" i="1" dirty="0"/>
              <a:t>Unknown system</a:t>
            </a:r>
          </a:p>
          <a:p>
            <a:endParaRPr lang="en-GB" dirty="0" smtClean="0"/>
          </a:p>
          <a:p>
            <a:r>
              <a:rPr lang="en-GB" u="sng" dirty="0" smtClean="0"/>
              <a:t>Machine Learning &amp;</a:t>
            </a:r>
          </a:p>
          <a:p>
            <a:r>
              <a:rPr lang="en-GB" u="sng" dirty="0" smtClean="0"/>
              <a:t>Data mining!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31" y="1164520"/>
            <a:ext cx="2747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Many observations</a:t>
            </a:r>
          </a:p>
          <a:p>
            <a:r>
              <a:rPr lang="en-GB" i="1" dirty="0" smtClean="0"/>
              <a:t>Well-known system</a:t>
            </a:r>
          </a:p>
          <a:p>
            <a:endParaRPr lang="en-GB" dirty="0" smtClean="0"/>
          </a:p>
          <a:p>
            <a:r>
              <a:rPr lang="en-GB" u="sng" dirty="0" smtClean="0"/>
              <a:t>Maybe for fine tuning.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3020" y="3328600"/>
            <a:ext cx="219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Unknown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Tough luck</a:t>
            </a:r>
          </a:p>
        </p:txBody>
      </p:sp>
    </p:spTree>
    <p:extLst>
      <p:ext uri="{BB962C8B-B14F-4D97-AF65-F5344CB8AC3E}">
        <p14:creationId xmlns:p14="http://schemas.microsoft.com/office/powerpoint/2010/main" val="31572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40</a:t>
            </a:fld>
            <a:endParaRPr lang="en-US" noProof="0" dirty="0"/>
          </a:p>
        </p:txBody>
      </p:sp>
      <p:pic>
        <p:nvPicPr>
          <p:cNvPr id="7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805921" y="105050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51131" y="450702"/>
            <a:ext cx="4692344" cy="391412"/>
          </a:xfrm>
        </p:spPr>
        <p:txBody>
          <a:bodyPr/>
          <a:lstStyle/>
          <a:p>
            <a:r>
              <a:rPr lang="en-US" dirty="0" smtClean="0"/>
              <a:t>What about classification?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05921" y="201775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823" y="26845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921" y="324647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05921" y="391322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94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41</a:t>
            </a:fld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" y="234094"/>
            <a:ext cx="8354173" cy="4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scott.github.io/teaching/r/house/house_files/figure-markdown_strict/unnamed-chunk-4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4" r="4141" b="3421"/>
          <a:stretch/>
        </p:blipFill>
        <p:spPr bwMode="auto">
          <a:xfrm>
            <a:off x="928970" y="814671"/>
            <a:ext cx="2936669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4616" y="44533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House prices</a:t>
            </a:r>
            <a:endParaRPr lang="en-GB" dirty="0"/>
          </a:p>
        </p:txBody>
      </p:sp>
      <p:pic>
        <p:nvPicPr>
          <p:cNvPr id="3076" name="Picture 4" descr="http://www.izm.fraunhofer.de/content/dam/izm/en/images/Abteilungen/Environmental_Reliability_Engineering/Equipment/GROSS_response_sur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22" y="465098"/>
            <a:ext cx="2441575" cy="22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aulbourke.net/geometry/mobius/mobius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2" y="3032586"/>
            <a:ext cx="2492375" cy="166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3.amazonaws.com/lowres.cartoonstock.com/art-gerbil-rodent-vermins-pet_gerbil-graphic_artist-tnun43_l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9" y="3312334"/>
            <a:ext cx="1299199" cy="1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330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1091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2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6700" y="-85726"/>
            <a:ext cx="9588500" cy="5534025"/>
          </a:xfrm>
          <a:prstGeom prst="rect">
            <a:avLst/>
          </a:prstGeom>
          <a:solidFill>
            <a:srgbClr val="000000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Picture 6" descr="http://quantum-bits.org/wp-content/uploads/2015/08/torus-bottle-klein-univers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090270"/>
            <a:ext cx="3600882" cy="19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archild.gsfc.nasa.gov/Images/StarChild/questions/curv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1" y="1079500"/>
            <a:ext cx="3565526" cy="140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ailygalaxy.com/.a/6a00d8341bf7f753ef01b7c826fa9d970b-800w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889000"/>
            <a:ext cx="44831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0415" y="0"/>
            <a:ext cx="761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High dimensional / </a:t>
            </a:r>
            <a:r>
              <a:rPr lang="en-GB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non-euclidean</a:t>
            </a:r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geometry is very relevant</a:t>
            </a:r>
            <a:endParaRPr lang="en-GB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7942" y="2046279"/>
            <a:ext cx="1165014" cy="874819"/>
            <a:chOff x="4003365" y="3257973"/>
            <a:chExt cx="1165014" cy="874819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4003365" y="3257973"/>
              <a:ext cx="1165014" cy="8748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968" y="3362641"/>
              <a:ext cx="703807" cy="665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69471" y="1943007"/>
            <a:ext cx="2197352" cy="1229572"/>
            <a:chOff x="1352909" y="2060851"/>
            <a:chExt cx="2197352" cy="1229572"/>
          </a:xfrm>
        </p:grpSpPr>
        <p:pic>
          <p:nvPicPr>
            <p:cNvPr id="1026" name="Picture 2" descr="http://i.stack.imgur.com/vYju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9" y="2060851"/>
              <a:ext cx="1656796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81307" y="2449670"/>
              <a:ext cx="11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Xy</a:t>
              </a:r>
              <a:r>
                <a:rPr lang="en-US" dirty="0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-train</a:t>
              </a:r>
              <a:endParaRPr lang="en-US" dirty="0">
                <a:solidFill>
                  <a:srgbClr val="001423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" name="Picture 2" descr="http://i.stack.imgur.com/vYju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74"/>
            <a:stretch/>
          </p:blipFill>
          <p:spPr bwMode="auto">
            <a:xfrm>
              <a:off x="3303046" y="2060851"/>
              <a:ext cx="79957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>
              <a:off x="1607440" y="2275756"/>
              <a:ext cx="1942821" cy="770149"/>
            </a:xfrm>
            <a:prstGeom prst="rightArrow">
              <a:avLst/>
            </a:prstGeom>
            <a:solidFill>
              <a:schemeClr val="accent4">
                <a:lumMod val="50000"/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55388" y="2819727"/>
            <a:ext cx="1041861" cy="726562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455387" y="1134716"/>
            <a:ext cx="1041861" cy="72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PLS</a:t>
            </a:r>
          </a:p>
          <a:p>
            <a:pPr algn="ctr"/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455389" y="483507"/>
            <a:ext cx="1041861" cy="540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55389" y="1950589"/>
            <a:ext cx="1041861" cy="72656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3114626" y="3141223"/>
            <a:ext cx="971410" cy="650723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59885" y="3957816"/>
            <a:ext cx="16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Parameters</a:t>
            </a:r>
          </a:p>
        </p:txBody>
      </p:sp>
      <p:sp>
        <p:nvSpPr>
          <p:cNvPr id="32" name="Right Arrow 31"/>
          <p:cNvSpPr/>
          <p:nvPr/>
        </p:nvSpPr>
        <p:spPr>
          <a:xfrm rot="19392907">
            <a:off x="4203746" y="1614612"/>
            <a:ext cx="971410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963045">
            <a:off x="4350732" y="2126218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92068">
            <a:off x="4340740" y="2602153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19982">
            <a:off x="4206563" y="3160751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600474" y="501933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rved Right Arrow 41"/>
          <p:cNvSpPr/>
          <p:nvPr/>
        </p:nvSpPr>
        <p:spPr>
          <a:xfrm>
            <a:off x="6497250" y="671352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63776" y="1045745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550176" y="121901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rved Right Arrow 50"/>
          <p:cNvSpPr/>
          <p:nvPr/>
        </p:nvSpPr>
        <p:spPr>
          <a:xfrm>
            <a:off x="6497248" y="1366160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22057" y="175503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63776" y="2064524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rved Right Arrow 53"/>
          <p:cNvSpPr/>
          <p:nvPr/>
        </p:nvSpPr>
        <p:spPr>
          <a:xfrm>
            <a:off x="6475176" y="2100771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5367" y="248046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48768" y="285556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rved Right Arrow 56"/>
          <p:cNvSpPr/>
          <p:nvPr/>
        </p:nvSpPr>
        <p:spPr>
          <a:xfrm>
            <a:off x="6497759" y="2951326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3974" y="3337423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108890" y="1618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423"/>
                </a:solidFill>
                <a:latin typeface="Arial Black" panose="020B0A04020102020204" pitchFamily="34" charset="0"/>
              </a:rPr>
              <a:t>M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80477" y="1190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Model-fit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1211" y="314165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Supervised-learning: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455389" y="3688484"/>
            <a:ext cx="1041861" cy="1188316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</a:t>
            </a:r>
          </a:p>
          <a:p>
            <a:pPr algn="ctr"/>
            <a:r>
              <a:rPr lang="en-US" dirty="0" smtClean="0"/>
              <a:t>neural</a:t>
            </a:r>
            <a:endParaRPr lang="en-US" dirty="0" smtClean="0"/>
          </a:p>
          <a:p>
            <a:pPr algn="ctr"/>
            <a:r>
              <a:rPr lang="en-US" dirty="0" smtClean="0"/>
              <a:t>nets</a:t>
            </a:r>
            <a:endParaRPr lang="en-US" dirty="0"/>
          </a:p>
        </p:txBody>
      </p:sp>
      <p:sp>
        <p:nvSpPr>
          <p:cNvPr id="39" name="Curved Right Arrow 38"/>
          <p:cNvSpPr/>
          <p:nvPr/>
        </p:nvSpPr>
        <p:spPr>
          <a:xfrm>
            <a:off x="6475176" y="3826244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https://www.dtubasen.dtu.dk/showimage.aspx?id=660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57" y="3674960"/>
            <a:ext cx="205636" cy="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9714" y="4104942"/>
            <a:ext cx="2106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P(‘Søren’)=93%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86650" y="3719714"/>
            <a:ext cx="306217" cy="185016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60494" b="59713"/>
          <a:stretch/>
        </p:blipFill>
        <p:spPr bwMode="auto">
          <a:xfrm>
            <a:off x="6793974" y="3546289"/>
            <a:ext cx="654538" cy="4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 animBg="1"/>
      <p:bldP spid="42" grpId="0" animBg="1"/>
      <p:bldP spid="51" grpId="0" animBg="1"/>
      <p:bldP spid="54" grpId="0" animBg="1"/>
      <p:bldP spid="57" grpId="0" animBg="1"/>
      <p:bldP spid="59" grpId="0"/>
      <p:bldP spid="60" grpId="0"/>
      <p:bldP spid="38" grpId="0" animBg="1"/>
      <p:bldP spid="39" grpId="0" animBg="1"/>
      <p:bldP spid="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301668" y="3950630"/>
            <a:ext cx="1355677" cy="94521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RF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01667" y="1391658"/>
            <a:ext cx="1355677" cy="94521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PLS</a:t>
            </a:r>
          </a:p>
          <a:p>
            <a:pPr algn="ctr"/>
            <a:r>
              <a:rPr lang="en-US" sz="2400" dirty="0" smtClean="0"/>
              <a:t>Ridge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1673" y="105050"/>
            <a:ext cx="1355677" cy="945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OLS</a:t>
            </a:r>
          </a:p>
          <a:p>
            <a:pPr algn="ctr"/>
            <a:r>
              <a:rPr lang="en-US" sz="2400" dirty="0" smtClean="0"/>
              <a:t>GLM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01669" y="2634664"/>
            <a:ext cx="1355677" cy="94521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kNN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72096" y="1679601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PCs, constraints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913809" y="1651347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cgm.cs.mcgill.ca/~godfried/teaching/projects.pr.98/sergei/figure/figur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11" y="2484054"/>
            <a:ext cx="1742898" cy="11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1821296" y="3827906"/>
            <a:ext cx="1836304" cy="1150493"/>
          </a:xfrm>
          <a:prstGeom prst="rect">
            <a:avLst/>
          </a:prstGeom>
          <a:ln>
            <a:noFill/>
          </a:ln>
        </p:spPr>
      </p:pic>
      <p:pic>
        <p:nvPicPr>
          <p:cNvPr id="23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3273467" y="3827906"/>
            <a:ext cx="1798978" cy="94521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21300946">
            <a:off x="5917955" y="13107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“Apparent model”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3" y="2523090"/>
            <a:ext cx="1619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 rot="16612256">
            <a:off x="4722014" y="2797397"/>
            <a:ext cx="450852" cy="427745"/>
          </a:xfrm>
          <a:custGeom>
            <a:avLst/>
            <a:gdLst>
              <a:gd name="connsiteX0" fmla="*/ 241300 w 1985238"/>
              <a:gd name="connsiteY0" fmla="*/ 469900 h 1879825"/>
              <a:gd name="connsiteX1" fmla="*/ 139700 w 1985238"/>
              <a:gd name="connsiteY1" fmla="*/ 488950 h 1879825"/>
              <a:gd name="connsiteX2" fmla="*/ 133350 w 1985238"/>
              <a:gd name="connsiteY2" fmla="*/ 514350 h 1879825"/>
              <a:gd name="connsiteX3" fmla="*/ 158750 w 1985238"/>
              <a:gd name="connsiteY3" fmla="*/ 571500 h 1879825"/>
              <a:gd name="connsiteX4" fmla="*/ 184150 w 1985238"/>
              <a:gd name="connsiteY4" fmla="*/ 577850 h 1879825"/>
              <a:gd name="connsiteX5" fmla="*/ 203200 w 1985238"/>
              <a:gd name="connsiteY5" fmla="*/ 590550 h 1879825"/>
              <a:gd name="connsiteX6" fmla="*/ 190500 w 1985238"/>
              <a:gd name="connsiteY6" fmla="*/ 685800 h 1879825"/>
              <a:gd name="connsiteX7" fmla="*/ 171450 w 1985238"/>
              <a:gd name="connsiteY7" fmla="*/ 692150 h 1879825"/>
              <a:gd name="connsiteX8" fmla="*/ 101600 w 1985238"/>
              <a:gd name="connsiteY8" fmla="*/ 755650 h 1879825"/>
              <a:gd name="connsiteX9" fmla="*/ 88900 w 1985238"/>
              <a:gd name="connsiteY9" fmla="*/ 774700 h 1879825"/>
              <a:gd name="connsiteX10" fmla="*/ 76200 w 1985238"/>
              <a:gd name="connsiteY10" fmla="*/ 819150 h 1879825"/>
              <a:gd name="connsiteX11" fmla="*/ 127000 w 1985238"/>
              <a:gd name="connsiteY11" fmla="*/ 889000 h 1879825"/>
              <a:gd name="connsiteX12" fmla="*/ 139700 w 1985238"/>
              <a:gd name="connsiteY12" fmla="*/ 927100 h 1879825"/>
              <a:gd name="connsiteX13" fmla="*/ 127000 w 1985238"/>
              <a:gd name="connsiteY13" fmla="*/ 977900 h 1879825"/>
              <a:gd name="connsiteX14" fmla="*/ 69850 w 1985238"/>
              <a:gd name="connsiteY14" fmla="*/ 1035050 h 1879825"/>
              <a:gd name="connsiteX15" fmla="*/ 57150 w 1985238"/>
              <a:gd name="connsiteY15" fmla="*/ 1054100 h 1879825"/>
              <a:gd name="connsiteX16" fmla="*/ 31750 w 1985238"/>
              <a:gd name="connsiteY16" fmla="*/ 1079500 h 1879825"/>
              <a:gd name="connsiteX17" fmla="*/ 0 w 1985238"/>
              <a:gd name="connsiteY17" fmla="*/ 1143000 h 1879825"/>
              <a:gd name="connsiteX18" fmla="*/ 6350 w 1985238"/>
              <a:gd name="connsiteY18" fmla="*/ 1219200 h 1879825"/>
              <a:gd name="connsiteX19" fmla="*/ 44450 w 1985238"/>
              <a:gd name="connsiteY19" fmla="*/ 1250950 h 1879825"/>
              <a:gd name="connsiteX20" fmla="*/ 69850 w 1985238"/>
              <a:gd name="connsiteY20" fmla="*/ 1295400 h 1879825"/>
              <a:gd name="connsiteX21" fmla="*/ 38100 w 1985238"/>
              <a:gd name="connsiteY21" fmla="*/ 1441450 h 1879825"/>
              <a:gd name="connsiteX22" fmla="*/ 31750 w 1985238"/>
              <a:gd name="connsiteY22" fmla="*/ 1460500 h 1879825"/>
              <a:gd name="connsiteX23" fmla="*/ 44450 w 1985238"/>
              <a:gd name="connsiteY23" fmla="*/ 1562100 h 1879825"/>
              <a:gd name="connsiteX24" fmla="*/ 88900 w 1985238"/>
              <a:gd name="connsiteY24" fmla="*/ 1625600 h 1879825"/>
              <a:gd name="connsiteX25" fmla="*/ 127000 w 1985238"/>
              <a:gd name="connsiteY25" fmla="*/ 1638300 h 1879825"/>
              <a:gd name="connsiteX26" fmla="*/ 247650 w 1985238"/>
              <a:gd name="connsiteY26" fmla="*/ 1663700 h 1879825"/>
              <a:gd name="connsiteX27" fmla="*/ 400050 w 1985238"/>
              <a:gd name="connsiteY27" fmla="*/ 1682750 h 1879825"/>
              <a:gd name="connsiteX28" fmla="*/ 488950 w 1985238"/>
              <a:gd name="connsiteY28" fmla="*/ 1714500 h 1879825"/>
              <a:gd name="connsiteX29" fmla="*/ 508000 w 1985238"/>
              <a:gd name="connsiteY29" fmla="*/ 1733550 h 1879825"/>
              <a:gd name="connsiteX30" fmla="*/ 520700 w 1985238"/>
              <a:gd name="connsiteY30" fmla="*/ 1752600 h 1879825"/>
              <a:gd name="connsiteX31" fmla="*/ 565150 w 1985238"/>
              <a:gd name="connsiteY31" fmla="*/ 1778000 h 1879825"/>
              <a:gd name="connsiteX32" fmla="*/ 622300 w 1985238"/>
              <a:gd name="connsiteY32" fmla="*/ 1809750 h 1879825"/>
              <a:gd name="connsiteX33" fmla="*/ 768350 w 1985238"/>
              <a:gd name="connsiteY33" fmla="*/ 1822450 h 1879825"/>
              <a:gd name="connsiteX34" fmla="*/ 1060450 w 1985238"/>
              <a:gd name="connsiteY34" fmla="*/ 1835150 h 1879825"/>
              <a:gd name="connsiteX35" fmla="*/ 1149350 w 1985238"/>
              <a:gd name="connsiteY35" fmla="*/ 1854200 h 1879825"/>
              <a:gd name="connsiteX36" fmla="*/ 1187450 w 1985238"/>
              <a:gd name="connsiteY36" fmla="*/ 1866900 h 1879825"/>
              <a:gd name="connsiteX37" fmla="*/ 1276350 w 1985238"/>
              <a:gd name="connsiteY37" fmla="*/ 1873250 h 1879825"/>
              <a:gd name="connsiteX38" fmla="*/ 1358900 w 1985238"/>
              <a:gd name="connsiteY38" fmla="*/ 1866900 h 1879825"/>
              <a:gd name="connsiteX39" fmla="*/ 1346200 w 1985238"/>
              <a:gd name="connsiteY39" fmla="*/ 1631950 h 1879825"/>
              <a:gd name="connsiteX40" fmla="*/ 1352550 w 1985238"/>
              <a:gd name="connsiteY40" fmla="*/ 1574800 h 1879825"/>
              <a:gd name="connsiteX41" fmla="*/ 1377950 w 1985238"/>
              <a:gd name="connsiteY41" fmla="*/ 1555750 h 1879825"/>
              <a:gd name="connsiteX42" fmla="*/ 1422400 w 1985238"/>
              <a:gd name="connsiteY42" fmla="*/ 1536700 h 1879825"/>
              <a:gd name="connsiteX43" fmla="*/ 1530350 w 1985238"/>
              <a:gd name="connsiteY43" fmla="*/ 1549400 h 1879825"/>
              <a:gd name="connsiteX44" fmla="*/ 1562100 w 1985238"/>
              <a:gd name="connsiteY44" fmla="*/ 1562100 h 1879825"/>
              <a:gd name="connsiteX45" fmla="*/ 1593850 w 1985238"/>
              <a:gd name="connsiteY45" fmla="*/ 1587500 h 1879825"/>
              <a:gd name="connsiteX46" fmla="*/ 1638300 w 1985238"/>
              <a:gd name="connsiteY46" fmla="*/ 1600200 h 1879825"/>
              <a:gd name="connsiteX47" fmla="*/ 1657350 w 1985238"/>
              <a:gd name="connsiteY47" fmla="*/ 1606550 h 1879825"/>
              <a:gd name="connsiteX48" fmla="*/ 1758950 w 1985238"/>
              <a:gd name="connsiteY48" fmla="*/ 1619250 h 1879825"/>
              <a:gd name="connsiteX49" fmla="*/ 1943100 w 1985238"/>
              <a:gd name="connsiteY49" fmla="*/ 1612900 h 1879825"/>
              <a:gd name="connsiteX50" fmla="*/ 1962150 w 1985238"/>
              <a:gd name="connsiteY50" fmla="*/ 1600200 h 1879825"/>
              <a:gd name="connsiteX51" fmla="*/ 1974850 w 1985238"/>
              <a:gd name="connsiteY51" fmla="*/ 1555750 h 1879825"/>
              <a:gd name="connsiteX52" fmla="*/ 1981200 w 1985238"/>
              <a:gd name="connsiteY52" fmla="*/ 1524000 h 1879825"/>
              <a:gd name="connsiteX53" fmla="*/ 1943100 w 1985238"/>
              <a:gd name="connsiteY53" fmla="*/ 1371600 h 1879825"/>
              <a:gd name="connsiteX54" fmla="*/ 1898650 w 1985238"/>
              <a:gd name="connsiteY54" fmla="*/ 1365250 h 1879825"/>
              <a:gd name="connsiteX55" fmla="*/ 1841500 w 1985238"/>
              <a:gd name="connsiteY55" fmla="*/ 1339850 h 1879825"/>
              <a:gd name="connsiteX56" fmla="*/ 1784350 w 1985238"/>
              <a:gd name="connsiteY56" fmla="*/ 1314450 h 1879825"/>
              <a:gd name="connsiteX57" fmla="*/ 1701800 w 1985238"/>
              <a:gd name="connsiteY57" fmla="*/ 1250950 h 1879825"/>
              <a:gd name="connsiteX58" fmla="*/ 1689100 w 1985238"/>
              <a:gd name="connsiteY58" fmla="*/ 1206500 h 1879825"/>
              <a:gd name="connsiteX59" fmla="*/ 1682750 w 1985238"/>
              <a:gd name="connsiteY59" fmla="*/ 1149350 h 1879825"/>
              <a:gd name="connsiteX60" fmla="*/ 1663700 w 1985238"/>
              <a:gd name="connsiteY60" fmla="*/ 1085850 h 1879825"/>
              <a:gd name="connsiteX61" fmla="*/ 1657350 w 1985238"/>
              <a:gd name="connsiteY61" fmla="*/ 971550 h 1879825"/>
              <a:gd name="connsiteX62" fmla="*/ 1670050 w 1985238"/>
              <a:gd name="connsiteY62" fmla="*/ 908050 h 1879825"/>
              <a:gd name="connsiteX63" fmla="*/ 1708150 w 1985238"/>
              <a:gd name="connsiteY63" fmla="*/ 863600 h 1879825"/>
              <a:gd name="connsiteX64" fmla="*/ 1727200 w 1985238"/>
              <a:gd name="connsiteY64" fmla="*/ 844550 h 1879825"/>
              <a:gd name="connsiteX65" fmla="*/ 1771650 w 1985238"/>
              <a:gd name="connsiteY65" fmla="*/ 819150 h 1879825"/>
              <a:gd name="connsiteX66" fmla="*/ 1790700 w 1985238"/>
              <a:gd name="connsiteY66" fmla="*/ 806450 h 1879825"/>
              <a:gd name="connsiteX67" fmla="*/ 1822450 w 1985238"/>
              <a:gd name="connsiteY67" fmla="*/ 768350 h 1879825"/>
              <a:gd name="connsiteX68" fmla="*/ 1835150 w 1985238"/>
              <a:gd name="connsiteY68" fmla="*/ 736600 h 1879825"/>
              <a:gd name="connsiteX69" fmla="*/ 1854200 w 1985238"/>
              <a:gd name="connsiteY69" fmla="*/ 711200 h 1879825"/>
              <a:gd name="connsiteX70" fmla="*/ 1892300 w 1985238"/>
              <a:gd name="connsiteY70" fmla="*/ 654050 h 1879825"/>
              <a:gd name="connsiteX71" fmla="*/ 1924050 w 1985238"/>
              <a:gd name="connsiteY71" fmla="*/ 584200 h 1879825"/>
              <a:gd name="connsiteX72" fmla="*/ 1936750 w 1985238"/>
              <a:gd name="connsiteY72" fmla="*/ 546100 h 1879825"/>
              <a:gd name="connsiteX73" fmla="*/ 1968500 w 1985238"/>
              <a:gd name="connsiteY73" fmla="*/ 469900 h 1879825"/>
              <a:gd name="connsiteX74" fmla="*/ 1949450 w 1985238"/>
              <a:gd name="connsiteY74" fmla="*/ 342900 h 1879825"/>
              <a:gd name="connsiteX75" fmla="*/ 1930400 w 1985238"/>
              <a:gd name="connsiteY75" fmla="*/ 330200 h 1879825"/>
              <a:gd name="connsiteX76" fmla="*/ 1739900 w 1985238"/>
              <a:gd name="connsiteY76" fmla="*/ 298450 h 1879825"/>
              <a:gd name="connsiteX77" fmla="*/ 1517650 w 1985238"/>
              <a:gd name="connsiteY77" fmla="*/ 304800 h 1879825"/>
              <a:gd name="connsiteX78" fmla="*/ 1479550 w 1985238"/>
              <a:gd name="connsiteY78" fmla="*/ 330200 h 1879825"/>
              <a:gd name="connsiteX79" fmla="*/ 1428750 w 1985238"/>
              <a:gd name="connsiteY79" fmla="*/ 349250 h 1879825"/>
              <a:gd name="connsiteX80" fmla="*/ 1333500 w 1985238"/>
              <a:gd name="connsiteY80" fmla="*/ 342900 h 1879825"/>
              <a:gd name="connsiteX81" fmla="*/ 1219200 w 1985238"/>
              <a:gd name="connsiteY81" fmla="*/ 311150 h 1879825"/>
              <a:gd name="connsiteX82" fmla="*/ 1149350 w 1985238"/>
              <a:gd name="connsiteY82" fmla="*/ 279400 h 1879825"/>
              <a:gd name="connsiteX83" fmla="*/ 1111250 w 1985238"/>
              <a:gd name="connsiteY83" fmla="*/ 254000 h 1879825"/>
              <a:gd name="connsiteX84" fmla="*/ 1066800 w 1985238"/>
              <a:gd name="connsiteY84" fmla="*/ 209550 h 1879825"/>
              <a:gd name="connsiteX85" fmla="*/ 984250 w 1985238"/>
              <a:gd name="connsiteY85" fmla="*/ 133350 h 1879825"/>
              <a:gd name="connsiteX86" fmla="*/ 869950 w 1985238"/>
              <a:gd name="connsiteY86" fmla="*/ 44450 h 1879825"/>
              <a:gd name="connsiteX87" fmla="*/ 793750 w 1985238"/>
              <a:gd name="connsiteY87" fmla="*/ 19050 h 1879825"/>
              <a:gd name="connsiteX88" fmla="*/ 755650 w 1985238"/>
              <a:gd name="connsiteY88" fmla="*/ 6350 h 1879825"/>
              <a:gd name="connsiteX89" fmla="*/ 654050 w 1985238"/>
              <a:gd name="connsiteY89" fmla="*/ 0 h 1879825"/>
              <a:gd name="connsiteX90" fmla="*/ 609600 w 1985238"/>
              <a:gd name="connsiteY90" fmla="*/ 6350 h 1879825"/>
              <a:gd name="connsiteX91" fmla="*/ 584200 w 1985238"/>
              <a:gd name="connsiteY91" fmla="*/ 44450 h 1879825"/>
              <a:gd name="connsiteX92" fmla="*/ 577850 w 1985238"/>
              <a:gd name="connsiteY92" fmla="*/ 69850 h 1879825"/>
              <a:gd name="connsiteX93" fmla="*/ 577850 w 1985238"/>
              <a:gd name="connsiteY93" fmla="*/ 266700 h 1879825"/>
              <a:gd name="connsiteX94" fmla="*/ 584200 w 1985238"/>
              <a:gd name="connsiteY94" fmla="*/ 292100 h 1879825"/>
              <a:gd name="connsiteX95" fmla="*/ 590550 w 1985238"/>
              <a:gd name="connsiteY95" fmla="*/ 330200 h 1879825"/>
              <a:gd name="connsiteX96" fmla="*/ 584200 w 1985238"/>
              <a:gd name="connsiteY96" fmla="*/ 374650 h 1879825"/>
              <a:gd name="connsiteX97" fmla="*/ 539750 w 1985238"/>
              <a:gd name="connsiteY97" fmla="*/ 406400 h 1879825"/>
              <a:gd name="connsiteX98" fmla="*/ 501650 w 1985238"/>
              <a:gd name="connsiteY98" fmla="*/ 419100 h 1879825"/>
              <a:gd name="connsiteX99" fmla="*/ 412750 w 1985238"/>
              <a:gd name="connsiteY99" fmla="*/ 431800 h 1879825"/>
              <a:gd name="connsiteX100" fmla="*/ 254000 w 1985238"/>
              <a:gd name="connsiteY100" fmla="*/ 438150 h 1879825"/>
              <a:gd name="connsiteX101" fmla="*/ 234950 w 1985238"/>
              <a:gd name="connsiteY101" fmla="*/ 444500 h 1879825"/>
              <a:gd name="connsiteX102" fmla="*/ 196850 w 1985238"/>
              <a:gd name="connsiteY102" fmla="*/ 469900 h 1879825"/>
              <a:gd name="connsiteX103" fmla="*/ 165100 w 1985238"/>
              <a:gd name="connsiteY103" fmla="*/ 476250 h 187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985238" h="1879825">
                <a:moveTo>
                  <a:pt x="241300" y="469900"/>
                </a:moveTo>
                <a:cubicBezTo>
                  <a:pt x="225673" y="471636"/>
                  <a:pt x="156885" y="476062"/>
                  <a:pt x="139700" y="488950"/>
                </a:cubicBezTo>
                <a:cubicBezTo>
                  <a:pt x="132718" y="494186"/>
                  <a:pt x="135467" y="505883"/>
                  <a:pt x="133350" y="514350"/>
                </a:cubicBezTo>
                <a:cubicBezTo>
                  <a:pt x="138015" y="537677"/>
                  <a:pt x="136911" y="555901"/>
                  <a:pt x="158750" y="571500"/>
                </a:cubicBezTo>
                <a:cubicBezTo>
                  <a:pt x="165852" y="576573"/>
                  <a:pt x="175683" y="575733"/>
                  <a:pt x="184150" y="577850"/>
                </a:cubicBezTo>
                <a:cubicBezTo>
                  <a:pt x="190500" y="582083"/>
                  <a:pt x="198967" y="584200"/>
                  <a:pt x="203200" y="590550"/>
                </a:cubicBezTo>
                <a:cubicBezTo>
                  <a:pt x="220444" y="616416"/>
                  <a:pt x="197907" y="670986"/>
                  <a:pt x="190500" y="685800"/>
                </a:cubicBezTo>
                <a:cubicBezTo>
                  <a:pt x="187507" y="691787"/>
                  <a:pt x="177800" y="690033"/>
                  <a:pt x="171450" y="692150"/>
                </a:cubicBezTo>
                <a:cubicBezTo>
                  <a:pt x="151377" y="708208"/>
                  <a:pt x="115224" y="735214"/>
                  <a:pt x="101600" y="755650"/>
                </a:cubicBezTo>
                <a:cubicBezTo>
                  <a:pt x="97367" y="762000"/>
                  <a:pt x="92313" y="767874"/>
                  <a:pt x="88900" y="774700"/>
                </a:cubicBezTo>
                <a:cubicBezTo>
                  <a:pt x="84345" y="783810"/>
                  <a:pt x="78235" y="811012"/>
                  <a:pt x="76200" y="819150"/>
                </a:cubicBezTo>
                <a:cubicBezTo>
                  <a:pt x="109118" y="868527"/>
                  <a:pt x="92065" y="845331"/>
                  <a:pt x="127000" y="889000"/>
                </a:cubicBezTo>
                <a:cubicBezTo>
                  <a:pt x="131233" y="901700"/>
                  <a:pt x="142947" y="914113"/>
                  <a:pt x="139700" y="927100"/>
                </a:cubicBezTo>
                <a:cubicBezTo>
                  <a:pt x="135467" y="944033"/>
                  <a:pt x="136482" y="963246"/>
                  <a:pt x="127000" y="977900"/>
                </a:cubicBezTo>
                <a:cubicBezTo>
                  <a:pt x="112364" y="1000519"/>
                  <a:pt x="84794" y="1012634"/>
                  <a:pt x="69850" y="1035050"/>
                </a:cubicBezTo>
                <a:cubicBezTo>
                  <a:pt x="65617" y="1041400"/>
                  <a:pt x="62117" y="1048306"/>
                  <a:pt x="57150" y="1054100"/>
                </a:cubicBezTo>
                <a:cubicBezTo>
                  <a:pt x="49358" y="1063191"/>
                  <a:pt x="38225" y="1069428"/>
                  <a:pt x="31750" y="1079500"/>
                </a:cubicBezTo>
                <a:cubicBezTo>
                  <a:pt x="18953" y="1099407"/>
                  <a:pt x="0" y="1143000"/>
                  <a:pt x="0" y="1143000"/>
                </a:cubicBezTo>
                <a:cubicBezTo>
                  <a:pt x="2117" y="1168400"/>
                  <a:pt x="-3355" y="1195632"/>
                  <a:pt x="6350" y="1219200"/>
                </a:cubicBezTo>
                <a:cubicBezTo>
                  <a:pt x="12644" y="1234486"/>
                  <a:pt x="32760" y="1239260"/>
                  <a:pt x="44450" y="1250950"/>
                </a:cubicBezTo>
                <a:cubicBezTo>
                  <a:pt x="53425" y="1259925"/>
                  <a:pt x="64870" y="1285439"/>
                  <a:pt x="69850" y="1295400"/>
                </a:cubicBezTo>
                <a:cubicBezTo>
                  <a:pt x="81403" y="1376272"/>
                  <a:pt x="81243" y="1324348"/>
                  <a:pt x="38100" y="1441450"/>
                </a:cubicBezTo>
                <a:cubicBezTo>
                  <a:pt x="35786" y="1447731"/>
                  <a:pt x="31750" y="1460500"/>
                  <a:pt x="31750" y="1460500"/>
                </a:cubicBezTo>
                <a:cubicBezTo>
                  <a:pt x="35983" y="1494367"/>
                  <a:pt x="33286" y="1529847"/>
                  <a:pt x="44450" y="1562100"/>
                </a:cubicBezTo>
                <a:cubicBezTo>
                  <a:pt x="52902" y="1586516"/>
                  <a:pt x="69915" y="1608075"/>
                  <a:pt x="88900" y="1625600"/>
                </a:cubicBezTo>
                <a:cubicBezTo>
                  <a:pt x="98737" y="1634680"/>
                  <a:pt x="114101" y="1634717"/>
                  <a:pt x="127000" y="1638300"/>
                </a:cubicBezTo>
                <a:cubicBezTo>
                  <a:pt x="199043" y="1658312"/>
                  <a:pt x="187959" y="1655173"/>
                  <a:pt x="247650" y="1663700"/>
                </a:cubicBezTo>
                <a:cubicBezTo>
                  <a:pt x="318733" y="1651853"/>
                  <a:pt x="289901" y="1651770"/>
                  <a:pt x="400050" y="1682750"/>
                </a:cubicBezTo>
                <a:cubicBezTo>
                  <a:pt x="430341" y="1691269"/>
                  <a:pt x="488950" y="1714500"/>
                  <a:pt x="488950" y="1714500"/>
                </a:cubicBezTo>
                <a:cubicBezTo>
                  <a:pt x="495300" y="1720850"/>
                  <a:pt x="502251" y="1726651"/>
                  <a:pt x="508000" y="1733550"/>
                </a:cubicBezTo>
                <a:cubicBezTo>
                  <a:pt x="512886" y="1739413"/>
                  <a:pt x="515304" y="1747204"/>
                  <a:pt x="520700" y="1752600"/>
                </a:cubicBezTo>
                <a:cubicBezTo>
                  <a:pt x="531014" y="1762914"/>
                  <a:pt x="553529" y="1771359"/>
                  <a:pt x="565150" y="1778000"/>
                </a:cubicBezTo>
                <a:cubicBezTo>
                  <a:pt x="583557" y="1788518"/>
                  <a:pt x="600552" y="1806000"/>
                  <a:pt x="622300" y="1809750"/>
                </a:cubicBezTo>
                <a:cubicBezTo>
                  <a:pt x="670457" y="1818053"/>
                  <a:pt x="719627" y="1818702"/>
                  <a:pt x="768350" y="1822450"/>
                </a:cubicBezTo>
                <a:cubicBezTo>
                  <a:pt x="878762" y="1830943"/>
                  <a:pt x="938267" y="1831077"/>
                  <a:pt x="1060450" y="1835150"/>
                </a:cubicBezTo>
                <a:cubicBezTo>
                  <a:pt x="1101761" y="1842035"/>
                  <a:pt x="1105046" y="1841542"/>
                  <a:pt x="1149350" y="1854200"/>
                </a:cubicBezTo>
                <a:cubicBezTo>
                  <a:pt x="1162222" y="1857878"/>
                  <a:pt x="1174097" y="1865946"/>
                  <a:pt x="1187450" y="1866900"/>
                </a:cubicBezTo>
                <a:lnTo>
                  <a:pt x="1276350" y="1873250"/>
                </a:lnTo>
                <a:cubicBezTo>
                  <a:pt x="1303867" y="1871133"/>
                  <a:pt x="1349949" y="1893006"/>
                  <a:pt x="1358900" y="1866900"/>
                </a:cubicBezTo>
                <a:cubicBezTo>
                  <a:pt x="1393201" y="1766854"/>
                  <a:pt x="1371520" y="1707910"/>
                  <a:pt x="1346200" y="1631950"/>
                </a:cubicBezTo>
                <a:cubicBezTo>
                  <a:pt x="1348317" y="1612900"/>
                  <a:pt x="1345178" y="1592493"/>
                  <a:pt x="1352550" y="1574800"/>
                </a:cubicBezTo>
                <a:cubicBezTo>
                  <a:pt x="1356621" y="1565031"/>
                  <a:pt x="1368975" y="1561359"/>
                  <a:pt x="1377950" y="1555750"/>
                </a:cubicBezTo>
                <a:cubicBezTo>
                  <a:pt x="1395885" y="1544540"/>
                  <a:pt x="1403881" y="1542873"/>
                  <a:pt x="1422400" y="1536700"/>
                </a:cubicBezTo>
                <a:cubicBezTo>
                  <a:pt x="1489201" y="1541472"/>
                  <a:pt x="1489599" y="1534118"/>
                  <a:pt x="1530350" y="1549400"/>
                </a:cubicBezTo>
                <a:cubicBezTo>
                  <a:pt x="1541023" y="1553402"/>
                  <a:pt x="1552326" y="1556235"/>
                  <a:pt x="1562100" y="1562100"/>
                </a:cubicBezTo>
                <a:cubicBezTo>
                  <a:pt x="1573722" y="1569073"/>
                  <a:pt x="1581728" y="1581439"/>
                  <a:pt x="1593850" y="1587500"/>
                </a:cubicBezTo>
                <a:cubicBezTo>
                  <a:pt x="1607633" y="1594391"/>
                  <a:pt x="1623540" y="1595772"/>
                  <a:pt x="1638300" y="1600200"/>
                </a:cubicBezTo>
                <a:cubicBezTo>
                  <a:pt x="1644711" y="1602123"/>
                  <a:pt x="1650786" y="1605237"/>
                  <a:pt x="1657350" y="1606550"/>
                </a:cubicBezTo>
                <a:cubicBezTo>
                  <a:pt x="1680002" y="1611080"/>
                  <a:pt x="1739139" y="1617049"/>
                  <a:pt x="1758950" y="1619250"/>
                </a:cubicBezTo>
                <a:cubicBezTo>
                  <a:pt x="1820333" y="1617133"/>
                  <a:pt x="1881948" y="1618633"/>
                  <a:pt x="1943100" y="1612900"/>
                </a:cubicBezTo>
                <a:cubicBezTo>
                  <a:pt x="1950698" y="1612188"/>
                  <a:pt x="1958444" y="1606871"/>
                  <a:pt x="1962150" y="1600200"/>
                </a:cubicBezTo>
                <a:cubicBezTo>
                  <a:pt x="1969634" y="1586730"/>
                  <a:pt x="1971113" y="1570699"/>
                  <a:pt x="1974850" y="1555750"/>
                </a:cubicBezTo>
                <a:cubicBezTo>
                  <a:pt x="1977468" y="1545279"/>
                  <a:pt x="1979083" y="1534583"/>
                  <a:pt x="1981200" y="1524000"/>
                </a:cubicBezTo>
                <a:cubicBezTo>
                  <a:pt x="1970200" y="1397498"/>
                  <a:pt x="2015469" y="1384758"/>
                  <a:pt x="1943100" y="1371600"/>
                </a:cubicBezTo>
                <a:cubicBezTo>
                  <a:pt x="1928374" y="1368923"/>
                  <a:pt x="1913467" y="1367367"/>
                  <a:pt x="1898650" y="1365250"/>
                </a:cubicBezTo>
                <a:cubicBezTo>
                  <a:pt x="1873419" y="1355158"/>
                  <a:pt x="1864383" y="1352563"/>
                  <a:pt x="1841500" y="1339850"/>
                </a:cubicBezTo>
                <a:cubicBezTo>
                  <a:pt x="1796560" y="1314883"/>
                  <a:pt x="1825759" y="1324802"/>
                  <a:pt x="1784350" y="1314450"/>
                </a:cubicBezTo>
                <a:cubicBezTo>
                  <a:pt x="1710701" y="1271488"/>
                  <a:pt x="1715552" y="1296790"/>
                  <a:pt x="1701800" y="1250950"/>
                </a:cubicBezTo>
                <a:cubicBezTo>
                  <a:pt x="1697372" y="1236190"/>
                  <a:pt x="1693333" y="1221317"/>
                  <a:pt x="1689100" y="1206500"/>
                </a:cubicBezTo>
                <a:cubicBezTo>
                  <a:pt x="1686983" y="1187450"/>
                  <a:pt x="1686699" y="1168106"/>
                  <a:pt x="1682750" y="1149350"/>
                </a:cubicBezTo>
                <a:cubicBezTo>
                  <a:pt x="1678197" y="1127725"/>
                  <a:pt x="1666825" y="1107727"/>
                  <a:pt x="1663700" y="1085850"/>
                </a:cubicBezTo>
                <a:cubicBezTo>
                  <a:pt x="1658304" y="1048075"/>
                  <a:pt x="1659467" y="1009650"/>
                  <a:pt x="1657350" y="971550"/>
                </a:cubicBezTo>
                <a:cubicBezTo>
                  <a:pt x="1661583" y="950383"/>
                  <a:pt x="1660859" y="927581"/>
                  <a:pt x="1670050" y="908050"/>
                </a:cubicBezTo>
                <a:cubicBezTo>
                  <a:pt x="1678359" y="890393"/>
                  <a:pt x="1695095" y="878105"/>
                  <a:pt x="1708150" y="863600"/>
                </a:cubicBezTo>
                <a:cubicBezTo>
                  <a:pt x="1714157" y="856925"/>
                  <a:pt x="1719843" y="849700"/>
                  <a:pt x="1727200" y="844550"/>
                </a:cubicBezTo>
                <a:cubicBezTo>
                  <a:pt x="1741180" y="834764"/>
                  <a:pt x="1757017" y="827930"/>
                  <a:pt x="1771650" y="819150"/>
                </a:cubicBezTo>
                <a:cubicBezTo>
                  <a:pt x="1778194" y="815223"/>
                  <a:pt x="1785304" y="811846"/>
                  <a:pt x="1790700" y="806450"/>
                </a:cubicBezTo>
                <a:cubicBezTo>
                  <a:pt x="1802390" y="794760"/>
                  <a:pt x="1811867" y="781050"/>
                  <a:pt x="1822450" y="768350"/>
                </a:cubicBezTo>
                <a:cubicBezTo>
                  <a:pt x="1826683" y="757767"/>
                  <a:pt x="1829614" y="746564"/>
                  <a:pt x="1835150" y="736600"/>
                </a:cubicBezTo>
                <a:cubicBezTo>
                  <a:pt x="1840290" y="727349"/>
                  <a:pt x="1848176" y="719902"/>
                  <a:pt x="1854200" y="711200"/>
                </a:cubicBezTo>
                <a:cubicBezTo>
                  <a:pt x="1867232" y="692376"/>
                  <a:pt x="1880520" y="673683"/>
                  <a:pt x="1892300" y="654050"/>
                </a:cubicBezTo>
                <a:cubicBezTo>
                  <a:pt x="1903851" y="634799"/>
                  <a:pt x="1916189" y="605818"/>
                  <a:pt x="1924050" y="584200"/>
                </a:cubicBezTo>
                <a:cubicBezTo>
                  <a:pt x="1928625" y="571619"/>
                  <a:pt x="1931601" y="558457"/>
                  <a:pt x="1936750" y="546100"/>
                </a:cubicBezTo>
                <a:cubicBezTo>
                  <a:pt x="1978478" y="445953"/>
                  <a:pt x="1935573" y="568680"/>
                  <a:pt x="1968500" y="469900"/>
                </a:cubicBezTo>
                <a:cubicBezTo>
                  <a:pt x="1962150" y="427567"/>
                  <a:pt x="1960713" y="384199"/>
                  <a:pt x="1949450" y="342900"/>
                </a:cubicBezTo>
                <a:cubicBezTo>
                  <a:pt x="1947442" y="335537"/>
                  <a:pt x="1937546" y="332880"/>
                  <a:pt x="1930400" y="330200"/>
                </a:cubicBezTo>
                <a:cubicBezTo>
                  <a:pt x="1838306" y="295665"/>
                  <a:pt x="1845406" y="304656"/>
                  <a:pt x="1739900" y="298450"/>
                </a:cubicBezTo>
                <a:cubicBezTo>
                  <a:pt x="1665817" y="300567"/>
                  <a:pt x="1591219" y="295828"/>
                  <a:pt x="1517650" y="304800"/>
                </a:cubicBezTo>
                <a:cubicBezTo>
                  <a:pt x="1502499" y="306648"/>
                  <a:pt x="1493722" y="324531"/>
                  <a:pt x="1479550" y="330200"/>
                </a:cubicBezTo>
                <a:cubicBezTo>
                  <a:pt x="1441585" y="345386"/>
                  <a:pt x="1458614" y="339295"/>
                  <a:pt x="1428750" y="349250"/>
                </a:cubicBezTo>
                <a:cubicBezTo>
                  <a:pt x="1397000" y="347133"/>
                  <a:pt x="1365163" y="346066"/>
                  <a:pt x="1333500" y="342900"/>
                </a:cubicBezTo>
                <a:cubicBezTo>
                  <a:pt x="1303851" y="339935"/>
                  <a:pt x="1231156" y="315633"/>
                  <a:pt x="1219200" y="311150"/>
                </a:cubicBezTo>
                <a:cubicBezTo>
                  <a:pt x="1195253" y="302170"/>
                  <a:pt x="1171954" y="291367"/>
                  <a:pt x="1149350" y="279400"/>
                </a:cubicBezTo>
                <a:cubicBezTo>
                  <a:pt x="1135860" y="272258"/>
                  <a:pt x="1111250" y="254000"/>
                  <a:pt x="1111250" y="254000"/>
                </a:cubicBezTo>
                <a:cubicBezTo>
                  <a:pt x="1087943" y="219040"/>
                  <a:pt x="1109994" y="247945"/>
                  <a:pt x="1066800" y="209550"/>
                </a:cubicBezTo>
                <a:cubicBezTo>
                  <a:pt x="989295" y="140657"/>
                  <a:pt x="1122899" y="246324"/>
                  <a:pt x="984250" y="133350"/>
                </a:cubicBezTo>
                <a:cubicBezTo>
                  <a:pt x="946831" y="102861"/>
                  <a:pt x="914315" y="63463"/>
                  <a:pt x="869950" y="44450"/>
                </a:cubicBezTo>
                <a:cubicBezTo>
                  <a:pt x="782432" y="6942"/>
                  <a:pt x="863500" y="38073"/>
                  <a:pt x="793750" y="19050"/>
                </a:cubicBezTo>
                <a:cubicBezTo>
                  <a:pt x="780835" y="15528"/>
                  <a:pt x="769011" y="7185"/>
                  <a:pt x="755650" y="6350"/>
                </a:cubicBezTo>
                <a:lnTo>
                  <a:pt x="654050" y="0"/>
                </a:lnTo>
                <a:cubicBezTo>
                  <a:pt x="639233" y="2117"/>
                  <a:pt x="622227" y="-1685"/>
                  <a:pt x="609600" y="6350"/>
                </a:cubicBezTo>
                <a:cubicBezTo>
                  <a:pt x="596723" y="14545"/>
                  <a:pt x="584200" y="44450"/>
                  <a:pt x="584200" y="44450"/>
                </a:cubicBezTo>
                <a:cubicBezTo>
                  <a:pt x="582083" y="52917"/>
                  <a:pt x="579084" y="61210"/>
                  <a:pt x="577850" y="69850"/>
                </a:cubicBezTo>
                <a:cubicBezTo>
                  <a:pt x="566948" y="146165"/>
                  <a:pt x="570748" y="177924"/>
                  <a:pt x="577850" y="266700"/>
                </a:cubicBezTo>
                <a:cubicBezTo>
                  <a:pt x="578546" y="275399"/>
                  <a:pt x="582488" y="283542"/>
                  <a:pt x="584200" y="292100"/>
                </a:cubicBezTo>
                <a:cubicBezTo>
                  <a:pt x="586725" y="304725"/>
                  <a:pt x="588433" y="317500"/>
                  <a:pt x="590550" y="330200"/>
                </a:cubicBezTo>
                <a:cubicBezTo>
                  <a:pt x="588433" y="345017"/>
                  <a:pt x="589759" y="360753"/>
                  <a:pt x="584200" y="374650"/>
                </a:cubicBezTo>
                <a:cubicBezTo>
                  <a:pt x="578355" y="389262"/>
                  <a:pt x="552207" y="401417"/>
                  <a:pt x="539750" y="406400"/>
                </a:cubicBezTo>
                <a:cubicBezTo>
                  <a:pt x="527321" y="411372"/>
                  <a:pt x="514777" y="416475"/>
                  <a:pt x="501650" y="419100"/>
                </a:cubicBezTo>
                <a:cubicBezTo>
                  <a:pt x="465261" y="426378"/>
                  <a:pt x="455487" y="429286"/>
                  <a:pt x="412750" y="431800"/>
                </a:cubicBezTo>
                <a:cubicBezTo>
                  <a:pt x="359882" y="434910"/>
                  <a:pt x="306917" y="436033"/>
                  <a:pt x="254000" y="438150"/>
                </a:cubicBezTo>
                <a:cubicBezTo>
                  <a:pt x="247650" y="440267"/>
                  <a:pt x="240801" y="441249"/>
                  <a:pt x="234950" y="444500"/>
                </a:cubicBezTo>
                <a:cubicBezTo>
                  <a:pt x="221607" y="451913"/>
                  <a:pt x="210745" y="463584"/>
                  <a:pt x="196850" y="469900"/>
                </a:cubicBezTo>
                <a:cubicBezTo>
                  <a:pt x="187024" y="474366"/>
                  <a:pt x="165100" y="476250"/>
                  <a:pt x="165100" y="476250"/>
                </a:cubicBezTo>
              </a:path>
            </a:pathLst>
          </a:custGeom>
          <a:noFill/>
          <a:ln w="9525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Two variables, one target, one grand mean(n1)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598064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4385" y="1444982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is the 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199510"/>
            <a:ext cx="8510400" cy="391412"/>
          </a:xfrm>
        </p:spPr>
        <p:txBody>
          <a:bodyPr/>
          <a:lstStyle/>
          <a:p>
            <a:r>
              <a:rPr lang="en-GB" dirty="0" smtClean="0"/>
              <a:t>… and residuals of the grand mean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9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38419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0688" y="1629648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Sum of squares is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N Microsoft Office Color Scheme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NN White - Primary Color">
      <a:srgbClr val="FFFFFF"/>
    </a:custClr>
    <a:custClr name="NN Dark blue - Primary Color">
      <a:srgbClr val="001965"/>
    </a:custClr>
    <a:custClr name="NN Light blue - Primary Color">
      <a:srgbClr val="009FDA"/>
    </a:custClr>
    <a:custClr name="NN Lava red - Secondary Color">
      <a:srgbClr val="E64A0E"/>
    </a:custClr>
    <a:custClr name="NN Granite grey - Secondary Color">
      <a:srgbClr val="82786F"/>
    </a:custClr>
    <a:custClr name="NN Concrete grey - Secondary Color">
      <a:srgbClr val="AEA79F"/>
    </a:custClr>
    <a:custClr name="NN Marble grey - Secondary Color">
      <a:srgbClr val="C7C2BA"/>
    </a:custClr>
    <a:custClr name="NN Pearl grey - Secondary Color">
      <a:srgbClr val="E0DED8"/>
    </a:custClr>
    <a:custClr name="NN Black - Accent Color">
      <a:srgbClr val="001423"/>
    </a:custClr>
    <a:custClr name="NN Forest green - Accent Color">
      <a:srgbClr val="3F9C35"/>
    </a:custClr>
    <a:custClr name="NN Grass green - Accent Color">
      <a:srgbClr val="739600"/>
    </a:custClr>
    <a:custClr name="NN Lime Green - Accent Color">
      <a:srgbClr val="C9DD03"/>
    </a:custClr>
    <a:custClr name="NN Ocean blue - Accent Color">
      <a:srgbClr val="007C92"/>
    </a:custClr>
    <a:custClr name="NN Sky blue - Accent Color">
      <a:srgbClr val="72B5CC"/>
    </a:custClr>
    <a:custClr name="NN Misty blue - Accent Color">
      <a:srgbClr val="C2DEEA"/>
    </a:custClr>
    <a:custClr name="NN Sunset orange - Accent Color">
      <a:srgbClr val="D47600"/>
    </a:custClr>
    <a:custClr name="NN Golden yellow - Accent Color">
      <a:srgbClr val="EAAB00"/>
    </a:custClr>
  </a:custClrLst>
</a:theme>
</file>

<file path=ppt/theme/theme2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8232</TotalTime>
  <Words>1150</Words>
  <Application>Microsoft Office PowerPoint</Application>
  <PresentationFormat>On-screen Show (16:9)</PresentationFormat>
  <Paragraphs>443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Blank</vt:lpstr>
      <vt:lpstr>PowerPoint Presentation</vt:lpstr>
      <vt:lpstr>PowerPoint Presentation</vt:lpstr>
      <vt:lpstr>How to learn from the machine</vt:lpstr>
      <vt:lpstr>PowerPoint Presentation</vt:lpstr>
      <vt:lpstr>PowerPoint Presentation</vt:lpstr>
      <vt:lpstr>PowerPoint Presentation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Architecture vs mapping</vt:lpstr>
      <vt:lpstr>PowerPoint Presentation</vt:lpstr>
      <vt:lpstr>Visualizing mapping</vt:lpstr>
      <vt:lpstr>splitting model map in components 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PowerPoint Presentation</vt:lpstr>
      <vt:lpstr>splitting model map in components </vt:lpstr>
      <vt:lpstr>Don’t worry the mapping is rarely that complex</vt:lpstr>
      <vt:lpstr>What is the depth of RF?</vt:lpstr>
      <vt:lpstr>How are the individual components estimated?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forestFloor the only method to slice with?</vt:lpstr>
      <vt:lpstr>What about classification?</vt:lpstr>
      <vt:lpstr>PowerPoint Presentation</vt:lpstr>
      <vt:lpstr>PowerPoint Presentation</vt:lpstr>
      <vt:lpstr>PowerPoint Presentation</vt:lpstr>
    </vt:vector>
  </TitlesOfParts>
  <Company>Novo Nordisk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SQHW (Søren Havelund Welling)</dc:creator>
  <cp:lastModifiedBy>SQHW (Søren Havelund Welling)</cp:lastModifiedBy>
  <cp:revision>89</cp:revision>
  <dcterms:created xsi:type="dcterms:W3CDTF">2015-02-20T11:09:36Z</dcterms:created>
  <dcterms:modified xsi:type="dcterms:W3CDTF">2016-04-11T08:28:49Z</dcterms:modified>
</cp:coreProperties>
</file>